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7" r:id="rId2"/>
    <p:sldId id="269" r:id="rId3"/>
    <p:sldId id="268" r:id="rId4"/>
    <p:sldId id="256" r:id="rId5"/>
    <p:sldId id="279" r:id="rId6"/>
    <p:sldId id="280" r:id="rId7"/>
    <p:sldId id="281" r:id="rId8"/>
    <p:sldId id="282" r:id="rId9"/>
    <p:sldId id="283" r:id="rId10"/>
    <p:sldId id="284" r:id="rId11"/>
    <p:sldId id="285" r:id="rId12"/>
    <p:sldId id="286" r:id="rId13"/>
    <p:sldId id="287" r:id="rId14"/>
    <p:sldId id="288" r:id="rId15"/>
    <p:sldId id="289" r:id="rId16"/>
    <p:sldId id="270" r:id="rId17"/>
    <p:sldId id="258" r:id="rId18"/>
    <p:sldId id="259" r:id="rId19"/>
    <p:sldId id="262" r:id="rId20"/>
    <p:sldId id="261" r:id="rId21"/>
    <p:sldId id="260" r:id="rId22"/>
    <p:sldId id="264" r:id="rId23"/>
    <p:sldId id="265" r:id="rId24"/>
    <p:sldId id="267" r:id="rId25"/>
    <p:sldId id="26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p:restoredTop sz="94181"/>
  </p:normalViewPr>
  <p:slideViewPr>
    <p:cSldViewPr snapToGrid="0" snapToObjects="1">
      <p:cViewPr varScale="1">
        <p:scale>
          <a:sx n="73" d="100"/>
          <a:sy n="73" d="100"/>
        </p:scale>
        <p:origin x="146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0F372B-BF58-3546-87B1-4B51DF892B0E}" type="datetimeFigureOut">
              <a:rPr lang="en-US" smtClean="0"/>
              <a:t>5/17/17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089C1FA-CFC0-7B42-A9FD-F47E92D1E337}" type="slidenum">
              <a:rPr lang="en-US" smtClean="0"/>
              <a:t>‹#›</a:t>
            </a:fld>
            <a:endParaRPr lang="en-US"/>
          </a:p>
        </p:txBody>
      </p:sp>
    </p:spTree>
    <p:extLst>
      <p:ext uri="{BB962C8B-B14F-4D97-AF65-F5344CB8AC3E}">
        <p14:creationId xmlns:p14="http://schemas.microsoft.com/office/powerpoint/2010/main" val="22448511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75582-1BDE-D14F-ACB1-DEEEE4DBFE66}" type="datetimeFigureOut">
              <a:rPr lang="en-US" smtClean="0"/>
              <a:t>5/17/17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haw-US" smtClean="0"/>
              <a:t>Click to edit Master text styles</a:t>
            </a:r>
          </a:p>
          <a:p>
            <a:pPr lvl="1"/>
            <a:r>
              <a:rPr lang="haw-US" smtClean="0"/>
              <a:t>Second level</a:t>
            </a:r>
          </a:p>
          <a:p>
            <a:pPr lvl="2"/>
            <a:r>
              <a:rPr lang="haw-US" smtClean="0"/>
              <a:t>Third level</a:t>
            </a:r>
          </a:p>
          <a:p>
            <a:pPr lvl="3"/>
            <a:r>
              <a:rPr lang="haw-US" smtClean="0"/>
              <a:t>Fourth level</a:t>
            </a:r>
          </a:p>
          <a:p>
            <a:pPr lvl="4"/>
            <a:r>
              <a:rPr lang="haw-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C44AC4-CF66-1145-AE1B-0FF0E9824236}" type="slidenum">
              <a:rPr lang="en-US" smtClean="0"/>
              <a:t>‹#›</a:t>
            </a:fld>
            <a:endParaRPr lang="en-US"/>
          </a:p>
        </p:txBody>
      </p:sp>
    </p:spTree>
    <p:extLst>
      <p:ext uri="{BB962C8B-B14F-4D97-AF65-F5344CB8AC3E}">
        <p14:creationId xmlns:p14="http://schemas.microsoft.com/office/powerpoint/2010/main" val="164522329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A0150B-2A83-5C47-A6D3-229CCA0CE2DE}" type="datetime1">
              <a:rPr lang="x-none" smtClean="0"/>
              <a:t>17/5/17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16F93A-93D3-D744-8FB5-58B02A9851ED}" type="datetime1">
              <a:rPr lang="x-none" smtClean="0"/>
              <a:t>17/5/17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2F611C-B5C0-3641-AAB0-6109C7B006C2}" type="datetime1">
              <a:rPr lang="x-none" smtClean="0"/>
              <a:t>17/5/17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0D223E-AC47-6E44-9EAD-26EB427A6CC0}" type="datetime1">
              <a:rPr lang="x-none" smtClean="0"/>
              <a:t>17/5/17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35B2C9-9A1E-AD4A-851E-363E9B8F0429}" type="datetime1">
              <a:rPr lang="x-none" smtClean="0"/>
              <a:t>17/5/17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E9326D-7277-7644-A248-975743B8CCA5}" type="datetime1">
              <a:rPr lang="x-none" smtClean="0"/>
              <a:t>17/5/17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4D5AF0-BEC7-9644-84C6-F03B2F0944F8}" type="datetime1">
              <a:rPr lang="x-none" smtClean="0"/>
              <a:t>17/5/17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8A880D-2096-1C4E-966C-C63871D92B73}" type="datetime1">
              <a:rPr lang="x-none" smtClean="0"/>
              <a:t>17/5/17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338898-940A-9943-95D3-BC4B2AB51D40}" type="datetime1">
              <a:rPr lang="x-none" smtClean="0"/>
              <a:t>17/5/17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DE7B4-8886-5E45-A527-DCC658170F11}" type="datetime1">
              <a:rPr lang="x-none" smtClean="0"/>
              <a:t>17/5/17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41EB07-0714-424A-9B11-17F537251CBF}" type="datetime1">
              <a:rPr lang="x-none" smtClean="0"/>
              <a:t>17/5/17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EFF47E-821B-AD43-97C1-6650DE053CAB}" type="datetime1">
              <a:rPr lang="x-none" smtClean="0"/>
              <a:t>17/5/17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kumukahi.org/videos" TargetMode="Externa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kumukahi.org/videos" TargetMode="Externa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microsoft.com/office/2007/relationships/hdphoto" Target="../media/hdphoto3.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jB68uNxuCqc" TargetMode="Externa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hyperlink" Target="http://www.un.org/esa/socdev/unpfii/documents/DRIPS_en.pd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hyperlink" Target="http://www.kumukahi.org/videos" TargetMode="External"/><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hyperlink" Target="http://oiwi.tv/keiki/pele-searches-for-a-hom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un.org/en/sections/priorities/international-peace-and-security/index.html" TargetMode="Externa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4" Type="http://schemas.microsoft.com/office/2007/relationships/hdphoto" Target="../media/hdphoto1.wdp"/><Relationship Id="rId5"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0929"/>
            <a:ext cx="8229600" cy="1143000"/>
          </a:xfrm>
        </p:spPr>
        <p:txBody>
          <a:bodyPr/>
          <a:lstStyle/>
          <a:p>
            <a:r>
              <a:rPr lang="en-US" dirty="0" smtClean="0"/>
              <a:t>Unit 1 – Origins &amp; Migrations</a:t>
            </a:r>
            <a:endParaRPr lang="en-US" dirty="0"/>
          </a:p>
        </p:txBody>
      </p:sp>
      <p:sp>
        <p:nvSpPr>
          <p:cNvPr id="3" name="Content Placeholder 2"/>
          <p:cNvSpPr>
            <a:spLocks noGrp="1"/>
          </p:cNvSpPr>
          <p:nvPr>
            <p:ph idx="1"/>
          </p:nvPr>
        </p:nvSpPr>
        <p:spPr>
          <a:xfrm>
            <a:off x="457200" y="815928"/>
            <a:ext cx="8229600" cy="1989043"/>
          </a:xfrm>
        </p:spPr>
        <p:txBody>
          <a:bodyPr>
            <a:normAutofit fontScale="92500" lnSpcReduction="20000"/>
          </a:bodyPr>
          <a:lstStyle/>
          <a:p>
            <a:pPr algn="ctr"/>
            <a:r>
              <a:rPr lang="en-US" dirty="0" smtClean="0"/>
              <a:t>What is the is the UN DRIP?</a:t>
            </a:r>
          </a:p>
          <a:p>
            <a:pPr algn="ctr"/>
            <a:r>
              <a:rPr lang="en-US" dirty="0" smtClean="0"/>
              <a:t>Where do Hawaiians come from?</a:t>
            </a:r>
          </a:p>
          <a:p>
            <a:pPr algn="ctr"/>
            <a:r>
              <a:rPr lang="en-US" dirty="0" smtClean="0"/>
              <a:t>How do we know</a:t>
            </a:r>
            <a:r>
              <a:rPr lang="en-US" dirty="0" smtClean="0"/>
              <a:t>?</a:t>
            </a:r>
          </a:p>
          <a:p>
            <a:pPr algn="ctr"/>
            <a:r>
              <a:rPr lang="en-US" dirty="0" smtClean="0"/>
              <a:t>How are the </a:t>
            </a:r>
            <a:r>
              <a:rPr lang="en-US" dirty="0" err="1" smtClean="0"/>
              <a:t>Kumulipo</a:t>
            </a:r>
            <a:r>
              <a:rPr lang="en-US" dirty="0" smtClean="0"/>
              <a:t> and Pele relevant today?</a:t>
            </a:r>
            <a:endParaRPr lang="en-US" dirty="0"/>
          </a:p>
        </p:txBody>
      </p:sp>
      <p:pic>
        <p:nvPicPr>
          <p:cNvPr id="4" name="Picture 3"/>
          <p:cNvPicPr>
            <a:picLocks noChangeAspect="1"/>
          </p:cNvPicPr>
          <p:nvPr/>
        </p:nvPicPr>
        <p:blipFill>
          <a:blip r:embed="rId2"/>
          <a:stretch>
            <a:fillRect/>
          </a:stretch>
        </p:blipFill>
        <p:spPr>
          <a:xfrm>
            <a:off x="2028259" y="2858810"/>
            <a:ext cx="5350878" cy="3862665"/>
          </a:xfrm>
          <a:prstGeom prst="rect">
            <a:avLst/>
          </a:prstGeom>
        </p:spPr>
      </p:pic>
      <p:sp>
        <p:nvSpPr>
          <p:cNvPr id="5" name="TextBox 4"/>
          <p:cNvSpPr txBox="1"/>
          <p:nvPr/>
        </p:nvSpPr>
        <p:spPr>
          <a:xfrm>
            <a:off x="4431584" y="2804972"/>
            <a:ext cx="3151163" cy="461665"/>
          </a:xfrm>
          <a:prstGeom prst="rect">
            <a:avLst/>
          </a:prstGeom>
          <a:noFill/>
        </p:spPr>
        <p:txBody>
          <a:bodyPr wrap="square" rtlCol="0">
            <a:spAutoFit/>
          </a:bodyPr>
          <a:lstStyle/>
          <a:p>
            <a:r>
              <a:rPr lang="en-US" sz="2400" dirty="0" smtClean="0">
                <a:solidFill>
                  <a:schemeClr val="bg1"/>
                </a:solidFill>
              </a:rPr>
              <a:t>Painting by Herb Kane</a:t>
            </a:r>
            <a:endParaRPr lang="en-US" sz="2400" dirty="0">
              <a:solidFill>
                <a:schemeClr val="bg1"/>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t>1</a:t>
            </a:fld>
            <a:endParaRPr lang="en-US"/>
          </a:p>
        </p:txBody>
      </p:sp>
    </p:spTree>
    <p:extLst>
      <p:ext uri="{BB962C8B-B14F-4D97-AF65-F5344CB8AC3E}">
        <p14:creationId xmlns:p14="http://schemas.microsoft.com/office/powerpoint/2010/main" val="26976834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77" y="0"/>
            <a:ext cx="8959026" cy="6858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Content Placeholder 2"/>
          <p:cNvSpPr>
            <a:spLocks noGrp="1"/>
          </p:cNvSpPr>
          <p:nvPr>
            <p:ph idx="1"/>
          </p:nvPr>
        </p:nvSpPr>
        <p:spPr>
          <a:xfrm>
            <a:off x="183051" y="272937"/>
            <a:ext cx="8878003" cy="4525963"/>
          </a:xfrm>
        </p:spPr>
        <p:txBody>
          <a:bodyPr/>
          <a:lstStyle/>
          <a:p>
            <a:r>
              <a:rPr lang="en-US" dirty="0" smtClean="0"/>
              <a:t>Children of Pō (bro &amp; sis) mate incestuously</a:t>
            </a:r>
          </a:p>
          <a:p>
            <a:r>
              <a:rPr lang="en-US" dirty="0" smtClean="0"/>
              <a:t>Born are the coral polyp, the ancestors of reef life</a:t>
            </a:r>
          </a:p>
          <a:p>
            <a:r>
              <a:rPr lang="en-US" dirty="0" smtClean="0"/>
              <a:t>Born in sequential order are all plants &amp; animals</a:t>
            </a:r>
          </a:p>
          <a:p>
            <a:endParaRPr lang="en-US" dirty="0"/>
          </a:p>
        </p:txBody>
      </p:sp>
    </p:spTree>
    <p:extLst>
      <p:ext uri="{BB962C8B-B14F-4D97-AF65-F5344CB8AC3E}">
        <p14:creationId xmlns:p14="http://schemas.microsoft.com/office/powerpoint/2010/main" val="850645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134938"/>
            <a:ext cx="8674100" cy="2201862"/>
          </a:xfrm>
        </p:spPr>
        <p:txBody>
          <a:bodyPr>
            <a:normAutofit/>
          </a:bodyPr>
          <a:lstStyle/>
          <a:p>
            <a:r>
              <a:rPr lang="en-US" sz="4000" dirty="0" smtClean="0"/>
              <a:t>Watch </a:t>
            </a:r>
            <a:r>
              <a:rPr lang="en-US" sz="4000" dirty="0" smtClean="0"/>
              <a:t>the video excerpt on </a:t>
            </a:r>
            <a:r>
              <a:rPr lang="en-US" sz="4000" dirty="0" smtClean="0">
                <a:hlinkClick r:id="rId2"/>
              </a:rPr>
              <a:t>kumukahi.org</a:t>
            </a:r>
            <a:endParaRPr lang="en-US" sz="4000" dirty="0"/>
          </a:p>
        </p:txBody>
      </p:sp>
      <p:pic>
        <p:nvPicPr>
          <p:cNvPr id="4" name="Picture 3" descr="Screen Shot 2016-01-18 at 8.28.25 PM.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6499" y="2514600"/>
            <a:ext cx="6924275" cy="4165600"/>
          </a:xfrm>
          <a:prstGeom prst="rect">
            <a:avLst/>
          </a:prstGeom>
        </p:spPr>
      </p:pic>
    </p:spTree>
    <p:extLst>
      <p:ext uri="{BB962C8B-B14F-4D97-AF65-F5344CB8AC3E}">
        <p14:creationId xmlns:p14="http://schemas.microsoft.com/office/powerpoint/2010/main" val="1858086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61496"/>
            <a:ext cx="9049613" cy="2198518"/>
          </a:xfrm>
        </p:spPr>
        <p:txBody>
          <a:bodyPr>
            <a:normAutofit/>
          </a:bodyPr>
          <a:lstStyle/>
          <a:p>
            <a:r>
              <a:rPr lang="en-US" dirty="0" smtClean="0"/>
              <a:t>First 8 wā / time periods born plants &amp; animals in Pō / Night or Darkness</a:t>
            </a:r>
          </a:p>
          <a:p>
            <a:r>
              <a:rPr lang="en-US" dirty="0" smtClean="0"/>
              <a:t>Last 8 wā born Akua &amp; hundreds of generations of their human descendants in </a:t>
            </a:r>
            <a:r>
              <a:rPr lang="en-US" dirty="0" err="1" smtClean="0"/>
              <a:t>Ao</a:t>
            </a:r>
            <a:r>
              <a:rPr lang="en-US" dirty="0" smtClean="0"/>
              <a:t> / Day or Daylight</a:t>
            </a:r>
            <a:endParaRPr lang="en-US" dirty="0"/>
          </a:p>
        </p:txBody>
      </p:sp>
      <p:sp>
        <p:nvSpPr>
          <p:cNvPr id="9" name="TextBox 8"/>
          <p:cNvSpPr txBox="1"/>
          <p:nvPr/>
        </p:nvSpPr>
        <p:spPr>
          <a:xfrm>
            <a:off x="1463095" y="5880013"/>
            <a:ext cx="5915188" cy="584776"/>
          </a:xfrm>
          <a:prstGeom prst="rect">
            <a:avLst/>
          </a:prstGeom>
          <a:noFill/>
        </p:spPr>
        <p:txBody>
          <a:bodyPr wrap="square" rtlCol="0">
            <a:spAutoFit/>
          </a:bodyPr>
          <a:lstStyle/>
          <a:p>
            <a:r>
              <a:rPr lang="en-US" sz="3200" dirty="0" smtClean="0">
                <a:hlinkClick r:id="rId2"/>
              </a:rPr>
              <a:t>http://www.kumukahi.org/videos</a:t>
            </a:r>
            <a:endParaRPr lang="en-US" sz="3200" dirty="0" smtClean="0"/>
          </a:p>
        </p:txBody>
      </p:sp>
      <p:sp>
        <p:nvSpPr>
          <p:cNvPr id="10" name="TextBox 9"/>
          <p:cNvSpPr txBox="1"/>
          <p:nvPr/>
        </p:nvSpPr>
        <p:spPr>
          <a:xfrm>
            <a:off x="354663" y="5502430"/>
            <a:ext cx="5789007" cy="584776"/>
          </a:xfrm>
          <a:prstGeom prst="rect">
            <a:avLst/>
          </a:prstGeom>
          <a:noFill/>
        </p:spPr>
        <p:txBody>
          <a:bodyPr wrap="square" rtlCol="0">
            <a:spAutoFit/>
          </a:bodyPr>
          <a:lstStyle/>
          <a:p>
            <a:r>
              <a:rPr lang="en-US" sz="3200" dirty="0" smtClean="0"/>
              <a:t>Watch Kumulipo video on</a:t>
            </a:r>
            <a:endParaRPr lang="en-US" sz="3200" dirty="0"/>
          </a:p>
        </p:txBody>
      </p:sp>
      <p:pic>
        <p:nvPicPr>
          <p:cNvPr id="2" name="Picture 1"/>
          <p:cNvPicPr>
            <a:picLocks noChangeAspect="1"/>
          </p:cNvPicPr>
          <p:nvPr/>
        </p:nvPicPr>
        <p:blipFill>
          <a:blip r:embed="rId3"/>
          <a:stretch>
            <a:fillRect/>
          </a:stretch>
        </p:blipFill>
        <p:spPr>
          <a:xfrm>
            <a:off x="0" y="3069638"/>
            <a:ext cx="9049614" cy="1561436"/>
          </a:xfrm>
          <a:prstGeom prst="rect">
            <a:avLst/>
          </a:prstGeom>
        </p:spPr>
      </p:pic>
      <p:sp>
        <p:nvSpPr>
          <p:cNvPr id="4" name="TextBox 3"/>
          <p:cNvSpPr txBox="1"/>
          <p:nvPr/>
        </p:nvSpPr>
        <p:spPr>
          <a:xfrm>
            <a:off x="3946194" y="4687775"/>
            <a:ext cx="3175099" cy="461665"/>
          </a:xfrm>
          <a:prstGeom prst="rect">
            <a:avLst/>
          </a:prstGeom>
          <a:noFill/>
        </p:spPr>
        <p:txBody>
          <a:bodyPr wrap="square" rtlCol="0">
            <a:spAutoFit/>
          </a:bodyPr>
          <a:lstStyle/>
          <a:p>
            <a:pPr algn="ctr"/>
            <a:r>
              <a:rPr lang="en-US" sz="2400" dirty="0" smtClean="0"/>
              <a:t>Painting by Kahi </a:t>
            </a:r>
            <a:r>
              <a:rPr lang="en-US" sz="2400" dirty="0" err="1" smtClean="0"/>
              <a:t>Ching</a:t>
            </a:r>
            <a:endParaRPr lang="en-US" sz="2400" dirty="0"/>
          </a:p>
        </p:txBody>
      </p:sp>
    </p:spTree>
    <p:extLst>
      <p:ext uri="{BB962C8B-B14F-4D97-AF65-F5344CB8AC3E}">
        <p14:creationId xmlns:p14="http://schemas.microsoft.com/office/powerpoint/2010/main" val="966650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451"/>
            <a:ext cx="8229600" cy="1143000"/>
          </a:xfrm>
        </p:spPr>
        <p:txBody>
          <a:bodyPr/>
          <a:lstStyle/>
          <a:p>
            <a:r>
              <a:rPr lang="en-US" dirty="0" smtClean="0"/>
              <a:t>Papa &amp; </a:t>
            </a:r>
            <a:r>
              <a:rPr lang="en-US" dirty="0" err="1" smtClean="0"/>
              <a:t>Wākea</a:t>
            </a:r>
            <a:r>
              <a:rPr lang="en-US" dirty="0" smtClean="0"/>
              <a:t>, Human Like Akua</a:t>
            </a:r>
            <a:endParaRPr lang="en-US" dirty="0"/>
          </a:p>
        </p:txBody>
      </p:sp>
      <p:pic>
        <p:nvPicPr>
          <p:cNvPr id="4" name="Content Placeholder 3"/>
          <p:cNvPicPr>
            <a:picLocks noGrp="1" noChangeAspect="1"/>
          </p:cNvPicPr>
          <p:nvPr>
            <p:ph idx="1"/>
          </p:nvPr>
        </p:nvPicPr>
        <p:blipFill>
          <a:blip r:embed="rId2"/>
          <a:srcRect t="7695" b="7695"/>
          <a:stretch>
            <a:fillRect/>
          </a:stretch>
        </p:blipFill>
        <p:spPr>
          <a:xfrm>
            <a:off x="251266" y="1429962"/>
            <a:ext cx="8601557" cy="47305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5201478" y="6160487"/>
            <a:ext cx="3485322" cy="461665"/>
          </a:xfrm>
          <a:prstGeom prst="rect">
            <a:avLst/>
          </a:prstGeom>
          <a:noFill/>
        </p:spPr>
        <p:txBody>
          <a:bodyPr wrap="square" rtlCol="0">
            <a:spAutoFit/>
          </a:bodyPr>
          <a:lstStyle/>
          <a:p>
            <a:pPr algn="ctr"/>
            <a:r>
              <a:rPr lang="en-US" sz="2400" dirty="0" smtClean="0"/>
              <a:t>Painting by Solomon </a:t>
            </a:r>
            <a:r>
              <a:rPr lang="en-US" sz="2400" dirty="0" err="1" smtClean="0"/>
              <a:t>Enos</a:t>
            </a:r>
            <a:endParaRPr lang="en-US" sz="2400" dirty="0"/>
          </a:p>
        </p:txBody>
      </p:sp>
    </p:spTree>
    <p:extLst>
      <p:ext uri="{BB962C8B-B14F-4D97-AF65-F5344CB8AC3E}">
        <p14:creationId xmlns:p14="http://schemas.microsoft.com/office/powerpoint/2010/main" val="1774311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Lessons from the Kumulipo</a:t>
            </a:r>
            <a:endParaRPr lang="en-US" dirty="0"/>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0" y="1090514"/>
            <a:ext cx="9144000" cy="6096000"/>
          </a:xfrm>
          <a:prstGeom prst="rect">
            <a:avLst/>
          </a:prstGeom>
        </p:spPr>
      </p:pic>
      <p:sp>
        <p:nvSpPr>
          <p:cNvPr id="3" name="TextBox 2"/>
          <p:cNvSpPr txBox="1"/>
          <p:nvPr/>
        </p:nvSpPr>
        <p:spPr>
          <a:xfrm>
            <a:off x="457200" y="1792386"/>
            <a:ext cx="8369300" cy="4524316"/>
          </a:xfrm>
          <a:prstGeom prst="rect">
            <a:avLst/>
          </a:prstGeom>
          <a:noFill/>
        </p:spPr>
        <p:txBody>
          <a:bodyPr wrap="square" rtlCol="0">
            <a:spAutoFit/>
          </a:bodyPr>
          <a:lstStyle/>
          <a:p>
            <a:pPr marL="571500" indent="-571500">
              <a:buFont typeface="Arial"/>
              <a:buChar char="•"/>
            </a:pPr>
            <a:r>
              <a:rPr lang="en-US" sz="3600" dirty="0" smtClean="0">
                <a:solidFill>
                  <a:schemeClr val="bg1"/>
                </a:solidFill>
              </a:rPr>
              <a:t>The Gods created the Hawaiian islands and people.</a:t>
            </a:r>
          </a:p>
          <a:p>
            <a:pPr marL="571500" indent="-571500">
              <a:buFont typeface="Arial"/>
              <a:buChar char="•"/>
            </a:pPr>
            <a:r>
              <a:rPr lang="en-US" sz="3600" dirty="0" smtClean="0">
                <a:solidFill>
                  <a:schemeClr val="bg1"/>
                </a:solidFill>
              </a:rPr>
              <a:t>The </a:t>
            </a:r>
            <a:r>
              <a:rPr lang="en-US" sz="3600" dirty="0" err="1" smtClean="0">
                <a:solidFill>
                  <a:schemeClr val="bg1"/>
                </a:solidFill>
              </a:rPr>
              <a:t>kapu</a:t>
            </a:r>
            <a:r>
              <a:rPr lang="en-US" sz="3600" dirty="0" smtClean="0">
                <a:solidFill>
                  <a:schemeClr val="bg1"/>
                </a:solidFill>
              </a:rPr>
              <a:t> system &amp; </a:t>
            </a:r>
            <a:r>
              <a:rPr lang="en-US" sz="3600" dirty="0" err="1" smtClean="0">
                <a:solidFill>
                  <a:schemeClr val="bg1"/>
                </a:solidFill>
              </a:rPr>
              <a:t>ʻaikapu</a:t>
            </a:r>
            <a:r>
              <a:rPr lang="en-US" sz="3600" dirty="0" smtClean="0">
                <a:solidFill>
                  <a:schemeClr val="bg1"/>
                </a:solidFill>
              </a:rPr>
              <a:t> </a:t>
            </a:r>
            <a:r>
              <a:rPr lang="en-US" sz="3600" dirty="0" smtClean="0">
                <a:solidFill>
                  <a:srgbClr val="000000"/>
                </a:solidFill>
              </a:rPr>
              <a:t>(eating law) were established.</a:t>
            </a:r>
          </a:p>
          <a:p>
            <a:pPr marL="571500" indent="-571500">
              <a:buFont typeface="Arial"/>
              <a:buChar char="•"/>
            </a:pPr>
            <a:r>
              <a:rPr lang="en-US" sz="3600" dirty="0" smtClean="0">
                <a:solidFill>
                  <a:srgbClr val="000000"/>
                </a:solidFill>
              </a:rPr>
              <a:t>Kalo is ancestor to Hawaiians.</a:t>
            </a:r>
          </a:p>
          <a:p>
            <a:pPr marL="571500" indent="-571500">
              <a:buFont typeface="Arial"/>
              <a:buChar char="•"/>
            </a:pPr>
            <a:r>
              <a:rPr lang="en-US" sz="3600" dirty="0" err="1" smtClean="0">
                <a:solidFill>
                  <a:srgbClr val="000000"/>
                </a:solidFill>
              </a:rPr>
              <a:t>Mana</a:t>
            </a:r>
            <a:r>
              <a:rPr lang="en-US" sz="3600" dirty="0" smtClean="0">
                <a:solidFill>
                  <a:srgbClr val="000000"/>
                </a:solidFill>
              </a:rPr>
              <a:t> separates the divine from the ordinary.</a:t>
            </a:r>
          </a:p>
          <a:p>
            <a:pPr marL="571500" indent="-571500">
              <a:buFont typeface="Arial"/>
              <a:buChar char="•"/>
            </a:pPr>
            <a:r>
              <a:rPr lang="en-US" sz="3600" dirty="0" smtClean="0">
                <a:solidFill>
                  <a:srgbClr val="000000"/>
                </a:solidFill>
              </a:rPr>
              <a:t>Incest was acceptable among the divine.</a:t>
            </a:r>
            <a:endParaRPr lang="en-US" sz="3600" dirty="0">
              <a:solidFill>
                <a:srgbClr val="000000"/>
              </a:solidFill>
            </a:endParaRPr>
          </a:p>
        </p:txBody>
      </p:sp>
    </p:spTree>
    <p:extLst>
      <p:ext uri="{BB962C8B-B14F-4D97-AF65-F5344CB8AC3E}">
        <p14:creationId xmlns:p14="http://schemas.microsoft.com/office/powerpoint/2010/main" val="891357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9700"/>
            <a:ext cx="9144000" cy="1143000"/>
          </a:xfrm>
        </p:spPr>
        <p:txBody>
          <a:bodyPr>
            <a:normAutofit/>
          </a:bodyPr>
          <a:lstStyle/>
          <a:p>
            <a:r>
              <a:rPr lang="en-US" sz="3100" dirty="0" err="1" smtClean="0"/>
              <a:t>Mele</a:t>
            </a:r>
            <a:r>
              <a:rPr lang="en-US" sz="3100" dirty="0" smtClean="0"/>
              <a:t> </a:t>
            </a:r>
            <a:r>
              <a:rPr lang="en-US" sz="3100" dirty="0" err="1" smtClean="0"/>
              <a:t>Koʻihonua</a:t>
            </a:r>
            <a:r>
              <a:rPr lang="en-US" sz="3100" dirty="0" smtClean="0"/>
              <a:t> – </a:t>
            </a:r>
            <a:r>
              <a:rPr lang="en-US" sz="3100" dirty="0" err="1" smtClean="0"/>
              <a:t>ʻO</a:t>
            </a:r>
            <a:r>
              <a:rPr lang="en-US" sz="3100" dirty="0" smtClean="0"/>
              <a:t> </a:t>
            </a:r>
            <a:r>
              <a:rPr lang="en-US" sz="3100" dirty="0" err="1" smtClean="0"/>
              <a:t>Wākea</a:t>
            </a:r>
            <a:r>
              <a:rPr lang="en-US" sz="3100" dirty="0" smtClean="0"/>
              <a:t> Noho iā </a:t>
            </a:r>
            <a:r>
              <a:rPr lang="en-US" sz="3100" dirty="0" err="1" smtClean="0"/>
              <a:t>Papahānaumoku</a:t>
            </a:r>
            <a:endParaRPr lang="en-US" sz="3100" dirty="0"/>
          </a:p>
        </p:txBody>
      </p:sp>
      <p:sp>
        <p:nvSpPr>
          <p:cNvPr id="3" name="Content Placeholder 2"/>
          <p:cNvSpPr>
            <a:spLocks noGrp="1"/>
          </p:cNvSpPr>
          <p:nvPr>
            <p:ph idx="1"/>
          </p:nvPr>
        </p:nvSpPr>
        <p:spPr>
          <a:xfrm>
            <a:off x="279400" y="863600"/>
            <a:ext cx="8229600" cy="5842000"/>
          </a:xfrm>
        </p:spPr>
        <p:txBody>
          <a:bodyPr>
            <a:normAutofit fontScale="85000" lnSpcReduction="20000"/>
          </a:bodyPr>
          <a:lstStyle/>
          <a:p>
            <a:pPr marL="0" indent="0">
              <a:buNone/>
            </a:pPr>
            <a:r>
              <a:rPr lang="en-US" sz="3400" dirty="0" err="1"/>
              <a:t>ʻO</a:t>
            </a:r>
            <a:r>
              <a:rPr lang="en-US" sz="3400" dirty="0"/>
              <a:t> </a:t>
            </a:r>
            <a:r>
              <a:rPr lang="en-US" sz="3400" dirty="0" err="1"/>
              <a:t>Wākea</a:t>
            </a:r>
            <a:r>
              <a:rPr lang="en-US" sz="3400" dirty="0"/>
              <a:t> Noho iā </a:t>
            </a:r>
            <a:r>
              <a:rPr lang="en-US" sz="3400" dirty="0" err="1" smtClean="0"/>
              <a:t>Papahānaumoku</a:t>
            </a:r>
            <a:endParaRPr lang="en-US" sz="3400" dirty="0" smtClean="0"/>
          </a:p>
          <a:p>
            <a:pPr marL="0" indent="0">
              <a:buNone/>
            </a:pPr>
            <a:r>
              <a:rPr lang="en-US" sz="3400" dirty="0"/>
              <a:t>	</a:t>
            </a:r>
            <a:r>
              <a:rPr lang="en-US" sz="3400" dirty="0" smtClean="0"/>
              <a:t>Hānau ʻo Hawaiʻi, he </a:t>
            </a:r>
            <a:r>
              <a:rPr lang="en-US" sz="3400" dirty="0" err="1" smtClean="0"/>
              <a:t>moku</a:t>
            </a:r>
            <a:endParaRPr lang="en-US" sz="3400" dirty="0" smtClean="0"/>
          </a:p>
          <a:p>
            <a:pPr marL="0" indent="0">
              <a:buNone/>
            </a:pPr>
            <a:r>
              <a:rPr lang="en-US" sz="3400" dirty="0"/>
              <a:t>	</a:t>
            </a:r>
            <a:r>
              <a:rPr lang="en-US" sz="3400" dirty="0" smtClean="0"/>
              <a:t>Hānau ʻo Maui, he </a:t>
            </a:r>
            <a:r>
              <a:rPr lang="en-US" sz="3400" dirty="0" err="1" smtClean="0"/>
              <a:t>moku</a:t>
            </a:r>
            <a:endParaRPr lang="en-US" sz="3400" dirty="0" smtClean="0"/>
          </a:p>
          <a:p>
            <a:pPr marL="0" indent="0">
              <a:buNone/>
            </a:pPr>
            <a:endParaRPr lang="en-US" sz="1800" dirty="0" smtClean="0"/>
          </a:p>
          <a:p>
            <a:pPr marL="0" indent="0">
              <a:buNone/>
            </a:pPr>
            <a:r>
              <a:rPr lang="en-US" sz="3400" dirty="0" smtClean="0"/>
              <a:t>Hoʻi hou ʻo </a:t>
            </a:r>
            <a:r>
              <a:rPr lang="en-US" sz="3400" dirty="0" err="1" smtClean="0"/>
              <a:t>Wākea</a:t>
            </a:r>
            <a:r>
              <a:rPr lang="en-US" sz="3400" dirty="0" smtClean="0"/>
              <a:t> noho iā </a:t>
            </a:r>
            <a:r>
              <a:rPr lang="en-US" sz="3400" dirty="0" err="1" smtClean="0"/>
              <a:t>Hoʻohōkūkalani</a:t>
            </a:r>
            <a:endParaRPr lang="en-US" sz="3400" dirty="0" smtClean="0"/>
          </a:p>
          <a:p>
            <a:pPr marL="0" indent="0">
              <a:buNone/>
            </a:pPr>
            <a:r>
              <a:rPr lang="en-US" sz="3400" dirty="0"/>
              <a:t>	</a:t>
            </a:r>
            <a:r>
              <a:rPr lang="en-US" sz="3400" dirty="0" smtClean="0"/>
              <a:t>Hānau ʻo </a:t>
            </a:r>
            <a:r>
              <a:rPr lang="en-US" sz="3400" dirty="0" err="1" smtClean="0"/>
              <a:t>Molokaʻi</a:t>
            </a:r>
            <a:r>
              <a:rPr lang="en-US" sz="3400" dirty="0" smtClean="0"/>
              <a:t>, he </a:t>
            </a:r>
            <a:r>
              <a:rPr lang="en-US" sz="3400" dirty="0" err="1" smtClean="0"/>
              <a:t>moku</a:t>
            </a:r>
            <a:endParaRPr lang="en-US" sz="3400" dirty="0" smtClean="0"/>
          </a:p>
          <a:p>
            <a:pPr marL="0" indent="0">
              <a:buNone/>
            </a:pPr>
            <a:r>
              <a:rPr lang="en-US" sz="3400" dirty="0"/>
              <a:t>	</a:t>
            </a:r>
            <a:r>
              <a:rPr lang="en-US" sz="3400" dirty="0" smtClean="0"/>
              <a:t>Hānau ʻo </a:t>
            </a:r>
            <a:r>
              <a:rPr lang="en-US" sz="3400" dirty="0" err="1" smtClean="0"/>
              <a:t>Lānaʻikaʻula</a:t>
            </a:r>
            <a:r>
              <a:rPr lang="en-US" sz="3400" dirty="0" smtClean="0"/>
              <a:t>, he </a:t>
            </a:r>
            <a:r>
              <a:rPr lang="en-US" sz="3400" dirty="0" err="1" smtClean="0"/>
              <a:t>moku</a:t>
            </a:r>
            <a:endParaRPr lang="en-US" sz="3400" dirty="0" smtClean="0"/>
          </a:p>
          <a:p>
            <a:pPr marL="0" indent="0">
              <a:buNone/>
            </a:pPr>
            <a:endParaRPr lang="en-US" sz="1800" dirty="0" smtClean="0"/>
          </a:p>
          <a:p>
            <a:pPr marL="0" indent="0">
              <a:buNone/>
            </a:pPr>
            <a:r>
              <a:rPr lang="en-US" sz="3400" dirty="0" err="1" smtClean="0"/>
              <a:t>Liliʻōpūpunalua</a:t>
            </a:r>
            <a:r>
              <a:rPr lang="en-US" sz="3400" dirty="0" smtClean="0"/>
              <a:t> ʻo Papa iā </a:t>
            </a:r>
            <a:r>
              <a:rPr lang="en-US" sz="3400" dirty="0" err="1" smtClean="0"/>
              <a:t>Hoʻohōkūkalani</a:t>
            </a:r>
            <a:endParaRPr lang="en-US" sz="3400" dirty="0" smtClean="0"/>
          </a:p>
          <a:p>
            <a:pPr marL="0" indent="0">
              <a:buNone/>
            </a:pPr>
            <a:r>
              <a:rPr lang="en-US" sz="3400" dirty="0" smtClean="0"/>
              <a:t>Hoʻi hou ʻo Papa noho iā </a:t>
            </a:r>
            <a:r>
              <a:rPr lang="en-US" sz="3400" dirty="0" err="1" smtClean="0"/>
              <a:t>Wākea</a:t>
            </a:r>
            <a:endParaRPr lang="en-US" sz="3400" dirty="0" smtClean="0"/>
          </a:p>
          <a:p>
            <a:pPr marL="0" indent="0">
              <a:buNone/>
            </a:pPr>
            <a:r>
              <a:rPr lang="en-US" sz="3400" dirty="0"/>
              <a:t>	</a:t>
            </a:r>
            <a:r>
              <a:rPr lang="en-US" sz="3400" dirty="0" smtClean="0"/>
              <a:t>Hānau ʻo Oʻahu, he </a:t>
            </a:r>
            <a:r>
              <a:rPr lang="en-US" sz="3400" dirty="0" err="1" smtClean="0"/>
              <a:t>moku</a:t>
            </a:r>
            <a:endParaRPr lang="en-US" sz="3400" dirty="0" smtClean="0"/>
          </a:p>
          <a:p>
            <a:pPr marL="0" indent="0">
              <a:buNone/>
            </a:pPr>
            <a:r>
              <a:rPr lang="en-US" sz="3400" dirty="0"/>
              <a:t>	</a:t>
            </a:r>
            <a:r>
              <a:rPr lang="en-US" sz="3400" dirty="0" smtClean="0"/>
              <a:t>Hānau ʻo Kauaʻi, he </a:t>
            </a:r>
            <a:r>
              <a:rPr lang="en-US" sz="3400" dirty="0" err="1" smtClean="0"/>
              <a:t>moku</a:t>
            </a:r>
            <a:endParaRPr lang="en-US" sz="3400" dirty="0" smtClean="0"/>
          </a:p>
          <a:p>
            <a:pPr marL="0" indent="0">
              <a:buNone/>
            </a:pPr>
            <a:r>
              <a:rPr lang="en-US" sz="3400" dirty="0"/>
              <a:t>	</a:t>
            </a:r>
            <a:r>
              <a:rPr lang="en-US" sz="3400" dirty="0" smtClean="0"/>
              <a:t>Hānau ʻo Niʻihau, he </a:t>
            </a:r>
            <a:r>
              <a:rPr lang="en-US" sz="3400" dirty="0" err="1" smtClean="0"/>
              <a:t>moku</a:t>
            </a:r>
            <a:endParaRPr lang="en-US" sz="3400" dirty="0" smtClean="0"/>
          </a:p>
          <a:p>
            <a:pPr marL="0" indent="0">
              <a:buNone/>
            </a:pPr>
            <a:r>
              <a:rPr lang="en-US" sz="3400" dirty="0"/>
              <a:t>	</a:t>
            </a:r>
            <a:r>
              <a:rPr lang="en-US" sz="3400" dirty="0" smtClean="0"/>
              <a:t>He </a:t>
            </a:r>
            <a:r>
              <a:rPr lang="en-US" sz="3400" dirty="0" err="1" smtClean="0"/>
              <a:t>ʻula</a:t>
            </a:r>
            <a:r>
              <a:rPr lang="en-US" sz="3400" dirty="0" smtClean="0"/>
              <a:t> aʻo Kahoʻolawe!</a:t>
            </a:r>
          </a:p>
        </p:txBody>
      </p:sp>
      <p:pic>
        <p:nvPicPr>
          <p:cNvPr id="4" name="Picture 3"/>
          <p:cNvPicPr>
            <a:picLocks noChangeAspect="1"/>
          </p:cNvPicPr>
          <p:nvPr/>
        </p:nvPicPr>
        <p:blipFill rotWithShape="1">
          <a:blip r:embed="rId2"/>
          <a:srcRect l="3056" t="4869" r="3333" b="5253"/>
          <a:stretch/>
        </p:blipFill>
        <p:spPr>
          <a:xfrm>
            <a:off x="5551587" y="4419601"/>
            <a:ext cx="3478022" cy="2286000"/>
          </a:xfrm>
          <a:prstGeom prst="rect">
            <a:avLst/>
          </a:prstGeom>
        </p:spPr>
      </p:pic>
    </p:spTree>
    <p:extLst>
      <p:ext uri="{BB962C8B-B14F-4D97-AF65-F5344CB8AC3E}">
        <p14:creationId xmlns:p14="http://schemas.microsoft.com/office/powerpoint/2010/main" val="5672665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hlinkClick r:id="rId2"/>
              </a:rPr>
              <a:t>https://</a:t>
            </a:r>
            <a:r>
              <a:rPr lang="en-US" dirty="0" err="1">
                <a:hlinkClick r:id="rId2"/>
              </a:rPr>
              <a:t>www.youtube.com</a:t>
            </a:r>
            <a:r>
              <a:rPr lang="en-US" dirty="0">
                <a:hlinkClick r:id="rId2"/>
              </a:rPr>
              <a:t>/</a:t>
            </a:r>
            <a:r>
              <a:rPr lang="en-US" dirty="0" err="1">
                <a:hlinkClick r:id="rId2"/>
              </a:rPr>
              <a:t>watch?v</a:t>
            </a:r>
            <a:r>
              <a:rPr lang="en-US" dirty="0">
                <a:hlinkClick r:id="rId2"/>
              </a:rPr>
              <a:t>=jB68uNxuCqc</a:t>
            </a:r>
            <a:endParaRPr lang="en-US" dirty="0"/>
          </a:p>
        </p:txBody>
      </p:sp>
      <p:pic>
        <p:nvPicPr>
          <p:cNvPr id="6" name="Content Placeholder 5">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35627" y="1600200"/>
            <a:ext cx="5272746" cy="4525963"/>
          </a:xfrm>
        </p:spPr>
      </p:pic>
      <p:sp>
        <p:nvSpPr>
          <p:cNvPr id="4" name="Slide Number Placeholder 3"/>
          <p:cNvSpPr>
            <a:spLocks noGrp="1"/>
          </p:cNvSpPr>
          <p:nvPr>
            <p:ph type="sldNum" sz="quarter" idx="12"/>
          </p:nvPr>
        </p:nvSpPr>
        <p:spPr/>
        <p:txBody>
          <a:bodyPr/>
          <a:lstStyle/>
          <a:p>
            <a:fld id="{0FB56013-B943-42BA-886F-6F9D4EB85E9D}" type="slidenum">
              <a:rPr lang="en-US" smtClean="0"/>
              <a:t>16</a:t>
            </a:fld>
            <a:endParaRPr lang="en-US"/>
          </a:p>
        </p:txBody>
      </p:sp>
    </p:spTree>
    <p:extLst>
      <p:ext uri="{BB962C8B-B14F-4D97-AF65-F5344CB8AC3E}">
        <p14:creationId xmlns:p14="http://schemas.microsoft.com/office/powerpoint/2010/main" val="1629275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33" y="-155928"/>
            <a:ext cx="8977049" cy="1143000"/>
          </a:xfrm>
        </p:spPr>
        <p:txBody>
          <a:bodyPr>
            <a:normAutofit fontScale="90000"/>
          </a:bodyPr>
          <a:lstStyle/>
          <a:p>
            <a:r>
              <a:rPr lang="en-US" dirty="0" smtClean="0"/>
              <a:t>Polynesian Migrations – </a:t>
            </a:r>
            <a:r>
              <a:rPr lang="en-US" sz="3600" dirty="0" err="1" smtClean="0"/>
              <a:t>kumukahi.org</a:t>
            </a:r>
            <a:r>
              <a:rPr lang="en-US" sz="3600" dirty="0" smtClean="0"/>
              <a:t> video</a:t>
            </a:r>
            <a:endParaRPr lang="en-US" dirty="0"/>
          </a:p>
        </p:txBody>
      </p:sp>
      <p:sp>
        <p:nvSpPr>
          <p:cNvPr id="3" name="Content Placeholder 2"/>
          <p:cNvSpPr>
            <a:spLocks noGrp="1"/>
          </p:cNvSpPr>
          <p:nvPr>
            <p:ph idx="1"/>
          </p:nvPr>
        </p:nvSpPr>
        <p:spPr>
          <a:xfrm>
            <a:off x="193991" y="711667"/>
            <a:ext cx="8747149" cy="3525486"/>
          </a:xfrm>
        </p:spPr>
        <p:txBody>
          <a:bodyPr>
            <a:normAutofit/>
          </a:bodyPr>
          <a:lstStyle/>
          <a:p>
            <a:r>
              <a:rPr lang="en-US" dirty="0" smtClean="0"/>
              <a:t>Around 300 AD from </a:t>
            </a:r>
            <a:r>
              <a:rPr lang="en-US" b="1" u="sng" dirty="0" smtClean="0"/>
              <a:t>Marquesas</a:t>
            </a:r>
          </a:p>
          <a:p>
            <a:r>
              <a:rPr lang="en-US" dirty="0" smtClean="0"/>
              <a:t>First settlers introduced:</a:t>
            </a:r>
          </a:p>
          <a:p>
            <a:pPr lvl="1"/>
            <a:r>
              <a:rPr lang="en-US" sz="3000" dirty="0" smtClean="0"/>
              <a:t>Food, plants, and animals (banana, coconut, taro)</a:t>
            </a:r>
          </a:p>
          <a:p>
            <a:pPr lvl="1"/>
            <a:r>
              <a:rPr lang="en-US" sz="3000" dirty="0" smtClean="0"/>
              <a:t>Religion and culture</a:t>
            </a:r>
          </a:p>
          <a:p>
            <a:pPr lvl="1"/>
            <a:r>
              <a:rPr lang="en-US" sz="3000" dirty="0" smtClean="0"/>
              <a:t>Two basic class structure (commoners &amp; chiefs)</a:t>
            </a:r>
          </a:p>
          <a:p>
            <a:pPr marL="0" indent="0">
              <a:buNone/>
            </a:pPr>
            <a:endParaRPr lang="en-US" dirty="0"/>
          </a:p>
        </p:txBody>
      </p:sp>
      <p:pic>
        <p:nvPicPr>
          <p:cNvPr id="5" name="Picture 4"/>
          <p:cNvPicPr>
            <a:picLocks noChangeAspect="1"/>
          </p:cNvPicPr>
          <p:nvPr/>
        </p:nvPicPr>
        <p:blipFill rotWithShape="1">
          <a:blip r:embed="rId2"/>
          <a:srcRect t="21593"/>
          <a:stretch/>
        </p:blipFill>
        <p:spPr>
          <a:xfrm>
            <a:off x="1110360" y="3616877"/>
            <a:ext cx="7028813" cy="2876777"/>
          </a:xfrm>
          <a:prstGeom prst="rect">
            <a:avLst/>
          </a:prstGeom>
        </p:spPr>
      </p:pic>
      <p:sp>
        <p:nvSpPr>
          <p:cNvPr id="4" name="Slide Number Placeholder 3"/>
          <p:cNvSpPr>
            <a:spLocks noGrp="1"/>
          </p:cNvSpPr>
          <p:nvPr>
            <p:ph type="sldNum" sz="quarter" idx="12"/>
          </p:nvPr>
        </p:nvSpPr>
        <p:spPr/>
        <p:txBody>
          <a:bodyPr/>
          <a:lstStyle/>
          <a:p>
            <a:fld id="{0FB56013-B943-42BA-886F-6F9D4EB85E9D}" type="slidenum">
              <a:rPr lang="en-US" smtClean="0"/>
              <a:t>17</a:t>
            </a:fld>
            <a:endParaRPr lang="en-US"/>
          </a:p>
        </p:txBody>
      </p:sp>
    </p:spTree>
    <p:extLst>
      <p:ext uri="{BB962C8B-B14F-4D97-AF65-F5344CB8AC3E}">
        <p14:creationId xmlns:p14="http://schemas.microsoft.com/office/powerpoint/2010/main" val="13293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436"/>
            <a:ext cx="8229600" cy="1143000"/>
          </a:xfrm>
        </p:spPr>
        <p:txBody>
          <a:bodyPr/>
          <a:lstStyle/>
          <a:p>
            <a:r>
              <a:rPr lang="en-US" dirty="0" smtClean="0"/>
              <a:t>Tahitians Arrive</a:t>
            </a:r>
            <a:endParaRPr lang="en-US" dirty="0"/>
          </a:p>
        </p:txBody>
      </p:sp>
      <p:sp>
        <p:nvSpPr>
          <p:cNvPr id="3" name="Content Placeholder 2"/>
          <p:cNvSpPr>
            <a:spLocks noGrp="1"/>
          </p:cNvSpPr>
          <p:nvPr>
            <p:ph idx="1"/>
          </p:nvPr>
        </p:nvSpPr>
        <p:spPr>
          <a:xfrm>
            <a:off x="457200" y="827175"/>
            <a:ext cx="4283120" cy="5315053"/>
          </a:xfrm>
        </p:spPr>
        <p:txBody>
          <a:bodyPr/>
          <a:lstStyle/>
          <a:p>
            <a:r>
              <a:rPr lang="en-US" dirty="0" smtClean="0"/>
              <a:t>Around 11</a:t>
            </a:r>
            <a:r>
              <a:rPr lang="en-US" baseline="30000" dirty="0" smtClean="0"/>
              <a:t>th</a:t>
            </a:r>
            <a:r>
              <a:rPr lang="en-US" dirty="0" smtClean="0"/>
              <a:t> &amp; 14</a:t>
            </a:r>
            <a:r>
              <a:rPr lang="en-US" baseline="30000" dirty="0" smtClean="0"/>
              <a:t>th</a:t>
            </a:r>
            <a:r>
              <a:rPr lang="en-US" dirty="0" smtClean="0"/>
              <a:t> Centuries</a:t>
            </a:r>
          </a:p>
          <a:p>
            <a:pPr marL="0" indent="0">
              <a:buNone/>
            </a:pPr>
            <a:r>
              <a:rPr lang="en-US" b="1" u="sng" dirty="0" err="1" smtClean="0"/>
              <a:t>Paʻao</a:t>
            </a:r>
            <a:endParaRPr lang="en-US" b="1" u="sng" dirty="0" smtClean="0"/>
          </a:p>
          <a:p>
            <a:pPr lvl="1"/>
            <a:r>
              <a:rPr lang="en-US" sz="3200" dirty="0" smtClean="0"/>
              <a:t>Priest</a:t>
            </a:r>
          </a:p>
          <a:p>
            <a:pPr lvl="1"/>
            <a:r>
              <a:rPr lang="en-US" sz="3200" dirty="0" smtClean="0"/>
              <a:t>Left Tahiti, due to a dispute with his brother, </a:t>
            </a:r>
            <a:r>
              <a:rPr lang="en-US" sz="3200" dirty="0" err="1" smtClean="0"/>
              <a:t>Lonopele</a:t>
            </a:r>
            <a:endParaRPr lang="en-US" sz="3200" dirty="0" smtClean="0"/>
          </a:p>
          <a:p>
            <a:pPr lvl="1"/>
            <a:r>
              <a:rPr lang="en-US" sz="3200" dirty="0" smtClean="0"/>
              <a:t>New system of laws &amp; chiefly hierarchy</a:t>
            </a:r>
          </a:p>
          <a:p>
            <a:pPr lvl="1"/>
            <a:endParaRPr lang="en-US" dirty="0" smtClean="0"/>
          </a:p>
          <a:p>
            <a:pPr lvl="1"/>
            <a:endParaRPr lang="en-US" dirty="0"/>
          </a:p>
        </p:txBody>
      </p:sp>
      <p:pic>
        <p:nvPicPr>
          <p:cNvPr id="4" name="Picture 3"/>
          <p:cNvPicPr>
            <a:picLocks noChangeAspect="1"/>
          </p:cNvPicPr>
          <p:nvPr/>
        </p:nvPicPr>
        <p:blipFill>
          <a:blip r:embed="rId2"/>
          <a:stretch>
            <a:fillRect/>
          </a:stretch>
        </p:blipFill>
        <p:spPr>
          <a:xfrm>
            <a:off x="4913565" y="1146317"/>
            <a:ext cx="3773235" cy="4803888"/>
          </a:xfrm>
          <a:prstGeom prst="rect">
            <a:avLst/>
          </a:prstGeom>
        </p:spPr>
      </p:pic>
      <p:sp>
        <p:nvSpPr>
          <p:cNvPr id="5" name="Slide Number Placeholder 4"/>
          <p:cNvSpPr>
            <a:spLocks noGrp="1"/>
          </p:cNvSpPr>
          <p:nvPr>
            <p:ph type="sldNum" sz="quarter" idx="12"/>
          </p:nvPr>
        </p:nvSpPr>
        <p:spPr/>
        <p:txBody>
          <a:bodyPr/>
          <a:lstStyle/>
          <a:p>
            <a:fld id="{0FB56013-B943-42BA-886F-6F9D4EB85E9D}" type="slidenum">
              <a:rPr lang="en-US" smtClean="0"/>
              <a:t>18</a:t>
            </a:fld>
            <a:endParaRPr lang="en-US"/>
          </a:p>
        </p:txBody>
      </p:sp>
    </p:spTree>
    <p:extLst>
      <p:ext uri="{BB962C8B-B14F-4D97-AF65-F5344CB8AC3E}">
        <p14:creationId xmlns:p14="http://schemas.microsoft.com/office/powerpoint/2010/main" val="1678570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5574939" cy="1143000"/>
          </a:xfrm>
        </p:spPr>
        <p:txBody>
          <a:bodyPr>
            <a:normAutofit/>
          </a:bodyPr>
          <a:lstStyle/>
          <a:p>
            <a:pPr algn="l"/>
            <a:r>
              <a:rPr lang="en-US" sz="6000" dirty="0" smtClean="0"/>
              <a:t>The Story of Pele </a:t>
            </a:r>
            <a:endParaRPr lang="en-US" sz="6000" dirty="0"/>
          </a:p>
        </p:txBody>
      </p:sp>
      <p:sp>
        <p:nvSpPr>
          <p:cNvPr id="4" name="Content Placeholder 3"/>
          <p:cNvSpPr>
            <a:spLocks noGrp="1"/>
          </p:cNvSpPr>
          <p:nvPr>
            <p:ph idx="1"/>
          </p:nvPr>
        </p:nvSpPr>
        <p:spPr>
          <a:xfrm>
            <a:off x="4784110" y="1296282"/>
            <a:ext cx="3815109" cy="1215307"/>
          </a:xfrm>
        </p:spPr>
        <p:txBody>
          <a:bodyPr>
            <a:noAutofit/>
          </a:bodyPr>
          <a:lstStyle/>
          <a:p>
            <a:pPr marL="0" indent="0" algn="ctr">
              <a:buNone/>
            </a:pPr>
            <a:r>
              <a:rPr lang="en-US" sz="5400" dirty="0"/>
              <a:t>Who is </a:t>
            </a:r>
            <a:r>
              <a:rPr lang="en-US" sz="5400" dirty="0" smtClean="0"/>
              <a:t>she?</a:t>
            </a:r>
            <a:endParaRPr lang="en-US" sz="5400" dirty="0"/>
          </a:p>
        </p:txBody>
      </p:sp>
      <p:pic>
        <p:nvPicPr>
          <p:cNvPr id="5" name="Picture 4"/>
          <p:cNvPicPr>
            <a:picLocks noChangeAspect="1"/>
          </p:cNvPicPr>
          <p:nvPr/>
        </p:nvPicPr>
        <p:blipFill>
          <a:blip r:embed="rId2"/>
          <a:stretch>
            <a:fillRect/>
          </a:stretch>
        </p:blipFill>
        <p:spPr>
          <a:xfrm>
            <a:off x="457200" y="1307230"/>
            <a:ext cx="4159243" cy="5222794"/>
          </a:xfrm>
          <a:prstGeom prst="rect">
            <a:avLst/>
          </a:prstGeom>
        </p:spPr>
      </p:pic>
      <p:sp>
        <p:nvSpPr>
          <p:cNvPr id="6" name="TextBox 5"/>
          <p:cNvSpPr txBox="1"/>
          <p:nvPr/>
        </p:nvSpPr>
        <p:spPr>
          <a:xfrm>
            <a:off x="4981167" y="2923306"/>
            <a:ext cx="3306182" cy="2062103"/>
          </a:xfrm>
          <a:prstGeom prst="rect">
            <a:avLst/>
          </a:prstGeom>
          <a:noFill/>
        </p:spPr>
        <p:txBody>
          <a:bodyPr wrap="square" rtlCol="0">
            <a:spAutoFit/>
          </a:bodyPr>
          <a:lstStyle/>
          <a:p>
            <a:pPr marL="457200" indent="-457200">
              <a:buFont typeface="Arial"/>
              <a:buChar char="•"/>
            </a:pPr>
            <a:r>
              <a:rPr lang="en-US" sz="3200" dirty="0" smtClean="0"/>
              <a:t>Class discussion</a:t>
            </a:r>
          </a:p>
          <a:p>
            <a:pPr marL="457200" indent="-457200">
              <a:buFont typeface="Arial"/>
              <a:buChar char="•"/>
            </a:pPr>
            <a:r>
              <a:rPr lang="en-US" sz="3200" dirty="0" smtClean="0"/>
              <a:t>Watch </a:t>
            </a:r>
            <a:r>
              <a:rPr lang="en-US" sz="3200" dirty="0" err="1" smtClean="0"/>
              <a:t>kumukahi.org</a:t>
            </a:r>
            <a:r>
              <a:rPr lang="en-US" sz="3200" dirty="0" smtClean="0"/>
              <a:t> video on Pele.</a:t>
            </a:r>
            <a:endParaRPr lang="en-US" sz="3200" dirty="0"/>
          </a:p>
        </p:txBody>
      </p:sp>
      <p:sp>
        <p:nvSpPr>
          <p:cNvPr id="3" name="Slide Number Placeholder 2"/>
          <p:cNvSpPr>
            <a:spLocks noGrp="1"/>
          </p:cNvSpPr>
          <p:nvPr>
            <p:ph type="sldNum" sz="quarter" idx="12"/>
          </p:nvPr>
        </p:nvSpPr>
        <p:spPr/>
        <p:txBody>
          <a:bodyPr/>
          <a:lstStyle/>
          <a:p>
            <a:fld id="{0FB56013-B943-42BA-886F-6F9D4EB85E9D}" type="slidenum">
              <a:rPr lang="en-US" smtClean="0"/>
              <a:t>19</a:t>
            </a:fld>
            <a:endParaRPr lang="en-US"/>
          </a:p>
        </p:txBody>
      </p:sp>
    </p:spTree>
    <p:extLst>
      <p:ext uri="{BB962C8B-B14F-4D97-AF65-F5344CB8AC3E}">
        <p14:creationId xmlns:p14="http://schemas.microsoft.com/office/powerpoint/2010/main" val="3403527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3553" t="2988" b="4044"/>
          <a:stretch/>
        </p:blipFill>
        <p:spPr>
          <a:xfrm>
            <a:off x="183714" y="1784326"/>
            <a:ext cx="2919217" cy="4501003"/>
          </a:xfrm>
          <a:prstGeom prst="rect">
            <a:avLst/>
          </a:prstGeom>
        </p:spPr>
      </p:pic>
      <p:sp>
        <p:nvSpPr>
          <p:cNvPr id="5" name="Title 1"/>
          <p:cNvSpPr>
            <a:spLocks noGrp="1"/>
          </p:cNvSpPr>
          <p:nvPr>
            <p:ph type="title"/>
          </p:nvPr>
        </p:nvSpPr>
        <p:spPr>
          <a:xfrm>
            <a:off x="392720" y="140960"/>
            <a:ext cx="8751280" cy="1143000"/>
          </a:xfrm>
        </p:spPr>
        <p:txBody>
          <a:bodyPr>
            <a:noAutofit/>
          </a:bodyPr>
          <a:lstStyle/>
          <a:p>
            <a:r>
              <a:rPr lang="en-US" sz="3600" dirty="0" smtClean="0"/>
              <a:t>Declaration on the Rights of Indigenous Peoples (UN DRIP</a:t>
            </a:r>
            <a:r>
              <a:rPr lang="en-US" sz="3600" smtClean="0"/>
              <a:t>) </a:t>
            </a:r>
            <a:r>
              <a:rPr lang="en-US" sz="3600" smtClean="0"/>
              <a:t>-</a:t>
            </a:r>
            <a:endParaRPr lang="en-US" sz="3600" dirty="0"/>
          </a:p>
        </p:txBody>
      </p:sp>
      <p:sp>
        <p:nvSpPr>
          <p:cNvPr id="8" name="TextBox 7"/>
          <p:cNvSpPr txBox="1"/>
          <p:nvPr/>
        </p:nvSpPr>
        <p:spPr>
          <a:xfrm>
            <a:off x="3279782" y="1283960"/>
            <a:ext cx="5643154" cy="5001369"/>
          </a:xfrm>
          <a:prstGeom prst="rect">
            <a:avLst/>
          </a:prstGeom>
          <a:noFill/>
        </p:spPr>
        <p:txBody>
          <a:bodyPr wrap="square" rtlCol="0">
            <a:spAutoFit/>
          </a:bodyPr>
          <a:lstStyle/>
          <a:p>
            <a:r>
              <a:rPr lang="en-US" sz="2900" dirty="0" smtClean="0"/>
              <a:t>Article 11.1   Indigenous peoples have the right to </a:t>
            </a:r>
            <a:r>
              <a:rPr lang="en-US" sz="2900" dirty="0" err="1" smtClean="0"/>
              <a:t>practise</a:t>
            </a:r>
            <a:r>
              <a:rPr lang="en-US" sz="2900" dirty="0" smtClean="0"/>
              <a:t> and revitalize their cultural traditions and customs.  This includes the right to maintain, protect and develop the past, present and future manifestations of their cultures, such as archeological and historical sites, </a:t>
            </a:r>
            <a:r>
              <a:rPr lang="en-US" sz="2900" dirty="0" err="1" smtClean="0"/>
              <a:t>artefacts</a:t>
            </a:r>
            <a:r>
              <a:rPr lang="en-US" sz="2900" dirty="0" smtClean="0"/>
              <a:t>, designs, ceremonies, technologies and visual and performing arts and literature.</a:t>
            </a:r>
            <a:endParaRPr lang="en-US" sz="2900" dirty="0"/>
          </a:p>
        </p:txBody>
      </p:sp>
      <p:sp>
        <p:nvSpPr>
          <p:cNvPr id="9" name="Rectangle 8"/>
          <p:cNvSpPr/>
          <p:nvPr/>
        </p:nvSpPr>
        <p:spPr>
          <a:xfrm>
            <a:off x="1350498" y="6259895"/>
            <a:ext cx="7572438" cy="769441"/>
          </a:xfrm>
          <a:prstGeom prst="rect">
            <a:avLst/>
          </a:prstGeom>
        </p:spPr>
        <p:txBody>
          <a:bodyPr wrap="square">
            <a:spAutoFit/>
          </a:bodyPr>
          <a:lstStyle/>
          <a:p>
            <a:r>
              <a:rPr lang="en-US" sz="2200" dirty="0">
                <a:hlinkClick r:id="rId3"/>
              </a:rPr>
              <a:t>http://www.un.org/esa/socdev/unpfii/documents/</a:t>
            </a:r>
            <a:r>
              <a:rPr lang="en-US" sz="2200" dirty="0" smtClean="0">
                <a:hlinkClick r:id="rId3"/>
              </a:rPr>
              <a:t>DRIPS_en.pdf</a:t>
            </a:r>
            <a:endParaRPr lang="en-US" sz="2200" dirty="0" smtClean="0"/>
          </a:p>
          <a:p>
            <a:endParaRPr lang="en-US" sz="2200" dirty="0"/>
          </a:p>
        </p:txBody>
      </p:sp>
      <p:sp>
        <p:nvSpPr>
          <p:cNvPr id="10" name="Slide Number Placeholder 9"/>
          <p:cNvSpPr>
            <a:spLocks noGrp="1"/>
          </p:cNvSpPr>
          <p:nvPr>
            <p:ph type="sldNum" sz="quarter" idx="12"/>
          </p:nvPr>
        </p:nvSpPr>
        <p:spPr/>
        <p:txBody>
          <a:bodyPr/>
          <a:lstStyle/>
          <a:p>
            <a:fld id="{0FB56013-B943-42BA-886F-6F9D4EB85E9D}" type="slidenum">
              <a:rPr lang="en-US" smtClean="0"/>
              <a:t>2</a:t>
            </a:fld>
            <a:endParaRPr lang="en-US"/>
          </a:p>
        </p:txBody>
      </p:sp>
    </p:spTree>
    <p:extLst>
      <p:ext uri="{BB962C8B-B14F-4D97-AF65-F5344CB8AC3E}">
        <p14:creationId xmlns:p14="http://schemas.microsoft.com/office/powerpoint/2010/main" val="2973282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618"/>
            <a:ext cx="8229600" cy="1143000"/>
          </a:xfrm>
        </p:spPr>
        <p:txBody>
          <a:bodyPr/>
          <a:lstStyle/>
          <a:p>
            <a:r>
              <a:rPr lang="en-US" dirty="0" smtClean="0"/>
              <a:t>Oral and Written Literature</a:t>
            </a:r>
            <a:endParaRPr lang="en-US" dirty="0"/>
          </a:p>
        </p:txBody>
      </p:sp>
      <p:sp>
        <p:nvSpPr>
          <p:cNvPr id="3" name="Content Placeholder 2"/>
          <p:cNvSpPr>
            <a:spLocks noGrp="1"/>
          </p:cNvSpPr>
          <p:nvPr>
            <p:ph idx="1"/>
          </p:nvPr>
        </p:nvSpPr>
        <p:spPr>
          <a:xfrm>
            <a:off x="457200" y="846427"/>
            <a:ext cx="8229600" cy="4525963"/>
          </a:xfrm>
        </p:spPr>
        <p:txBody>
          <a:bodyPr/>
          <a:lstStyle/>
          <a:p>
            <a:pPr marL="0" indent="0">
              <a:buNone/>
            </a:pPr>
            <a:r>
              <a:rPr lang="en-US" dirty="0" smtClean="0"/>
              <a:t>Mai </a:t>
            </a:r>
            <a:r>
              <a:rPr lang="en-US" dirty="0" err="1" smtClean="0"/>
              <a:t>Kahiki</a:t>
            </a:r>
            <a:r>
              <a:rPr lang="en-US" dirty="0" smtClean="0"/>
              <a:t> mai </a:t>
            </a:r>
            <a:r>
              <a:rPr lang="en-US" dirty="0" err="1" smtClean="0"/>
              <a:t>ka</a:t>
            </a:r>
            <a:r>
              <a:rPr lang="en-US" dirty="0" smtClean="0"/>
              <a:t> </a:t>
            </a:r>
            <a:r>
              <a:rPr lang="en-US" dirty="0" err="1" smtClean="0"/>
              <a:t>wahine</a:t>
            </a:r>
            <a:r>
              <a:rPr lang="en-US" dirty="0" smtClean="0"/>
              <a:t> o Pele</a:t>
            </a:r>
          </a:p>
          <a:p>
            <a:pPr marL="0" indent="0">
              <a:buNone/>
            </a:pPr>
            <a:r>
              <a:rPr lang="en-US" dirty="0" smtClean="0"/>
              <a:t>Mai </a:t>
            </a:r>
            <a:r>
              <a:rPr lang="en-US" dirty="0" err="1" smtClean="0"/>
              <a:t>ka</a:t>
            </a:r>
            <a:r>
              <a:rPr lang="en-US" dirty="0" smtClean="0"/>
              <a:t> </a:t>
            </a:r>
            <a:r>
              <a:rPr lang="en-US" dirty="0" err="1" smtClean="0"/>
              <a:t>ʻaina</a:t>
            </a:r>
            <a:r>
              <a:rPr lang="en-US" dirty="0" smtClean="0"/>
              <a:t> i </a:t>
            </a:r>
            <a:r>
              <a:rPr lang="en-US" dirty="0" err="1" smtClean="0"/>
              <a:t>Polapola</a:t>
            </a:r>
            <a:endParaRPr lang="en-US" dirty="0" smtClean="0"/>
          </a:p>
          <a:p>
            <a:pPr marL="0" indent="0">
              <a:buNone/>
            </a:pPr>
            <a:r>
              <a:rPr lang="en-US" dirty="0" smtClean="0"/>
              <a:t>Mai </a:t>
            </a:r>
            <a:r>
              <a:rPr lang="en-US" dirty="0" err="1" smtClean="0"/>
              <a:t>ka</a:t>
            </a:r>
            <a:r>
              <a:rPr lang="en-US" dirty="0" smtClean="0"/>
              <a:t> </a:t>
            </a:r>
            <a:r>
              <a:rPr lang="en-US" dirty="0" err="1" smtClean="0"/>
              <a:t>punohu</a:t>
            </a:r>
            <a:r>
              <a:rPr lang="en-US" dirty="0" smtClean="0"/>
              <a:t> </a:t>
            </a:r>
            <a:r>
              <a:rPr lang="en-US" dirty="0" err="1" smtClean="0"/>
              <a:t>ʻula</a:t>
            </a:r>
            <a:r>
              <a:rPr lang="en-US" dirty="0" smtClean="0"/>
              <a:t> a Kāne</a:t>
            </a:r>
          </a:p>
          <a:p>
            <a:pPr marL="0" indent="0">
              <a:buNone/>
            </a:pPr>
            <a:r>
              <a:rPr lang="en-US" dirty="0" smtClean="0"/>
              <a:t>Mai ke </a:t>
            </a:r>
            <a:r>
              <a:rPr lang="en-US" dirty="0" err="1" smtClean="0"/>
              <a:t>ao</a:t>
            </a:r>
            <a:r>
              <a:rPr lang="en-US" dirty="0" smtClean="0"/>
              <a:t> </a:t>
            </a:r>
            <a:r>
              <a:rPr lang="en-US" dirty="0" err="1" smtClean="0"/>
              <a:t>lalapa</a:t>
            </a:r>
            <a:r>
              <a:rPr lang="en-US" dirty="0" smtClean="0"/>
              <a:t> i </a:t>
            </a:r>
            <a:r>
              <a:rPr lang="en-US" dirty="0" err="1" smtClean="0"/>
              <a:t>ka</a:t>
            </a:r>
            <a:r>
              <a:rPr lang="en-US" dirty="0" smtClean="0"/>
              <a:t> </a:t>
            </a:r>
            <a:r>
              <a:rPr lang="en-US" dirty="0" err="1" smtClean="0"/>
              <a:t>lani</a:t>
            </a:r>
            <a:endParaRPr lang="en-US" dirty="0" smtClean="0"/>
          </a:p>
          <a:p>
            <a:pPr marL="0" indent="0">
              <a:buNone/>
            </a:pPr>
            <a:r>
              <a:rPr lang="en-US" dirty="0" smtClean="0"/>
              <a:t>Mai </a:t>
            </a:r>
            <a:r>
              <a:rPr lang="en-US" dirty="0" err="1" smtClean="0"/>
              <a:t>ka</a:t>
            </a:r>
            <a:r>
              <a:rPr lang="en-US" dirty="0" smtClean="0"/>
              <a:t> </a:t>
            </a:r>
            <a:r>
              <a:rPr lang="en-US" dirty="0" err="1" smtClean="0"/>
              <a:t>ʻōpua</a:t>
            </a:r>
            <a:r>
              <a:rPr lang="en-US" dirty="0" smtClean="0"/>
              <a:t> </a:t>
            </a:r>
            <a:r>
              <a:rPr lang="en-US" dirty="0" err="1" smtClean="0"/>
              <a:t>lapa</a:t>
            </a:r>
            <a:r>
              <a:rPr lang="en-US" dirty="0" smtClean="0"/>
              <a:t> i </a:t>
            </a:r>
            <a:r>
              <a:rPr lang="en-US" dirty="0" err="1" smtClean="0"/>
              <a:t>Kahiki</a:t>
            </a:r>
            <a:endParaRPr lang="en-US" dirty="0"/>
          </a:p>
        </p:txBody>
      </p:sp>
      <p:pic>
        <p:nvPicPr>
          <p:cNvPr id="4" name="Picture 3"/>
          <p:cNvPicPr>
            <a:picLocks noChangeAspect="1"/>
          </p:cNvPicPr>
          <p:nvPr/>
        </p:nvPicPr>
        <p:blipFill rotWithShape="1">
          <a:blip r:embed="rId2"/>
          <a:srcRect l="-19070" r="33298"/>
          <a:stretch/>
        </p:blipFill>
        <p:spPr>
          <a:xfrm>
            <a:off x="4359363" y="1762834"/>
            <a:ext cx="4530106" cy="3937190"/>
          </a:xfrm>
          <a:prstGeom prst="rect">
            <a:avLst/>
          </a:prstGeom>
        </p:spPr>
      </p:pic>
      <p:sp>
        <p:nvSpPr>
          <p:cNvPr id="5" name="TextBox 4"/>
          <p:cNvSpPr txBox="1"/>
          <p:nvPr/>
        </p:nvSpPr>
        <p:spPr>
          <a:xfrm>
            <a:off x="457199" y="4169304"/>
            <a:ext cx="5454516" cy="2062103"/>
          </a:xfrm>
          <a:prstGeom prst="rect">
            <a:avLst/>
          </a:prstGeom>
          <a:noFill/>
        </p:spPr>
        <p:txBody>
          <a:bodyPr wrap="square" rtlCol="0">
            <a:spAutoFit/>
          </a:bodyPr>
          <a:lstStyle/>
          <a:p>
            <a:r>
              <a:rPr lang="en-US" sz="3200" dirty="0" smtClean="0"/>
              <a:t>Identifies the following:</a:t>
            </a:r>
          </a:p>
          <a:p>
            <a:pPr marL="457200" indent="-457200">
              <a:buFont typeface="Arial"/>
              <a:buChar char="•"/>
            </a:pPr>
            <a:r>
              <a:rPr lang="en-US" sz="3200" dirty="0" err="1" smtClean="0"/>
              <a:t>Kahiki</a:t>
            </a:r>
            <a:r>
              <a:rPr lang="en-US" sz="3200" dirty="0" smtClean="0"/>
              <a:t> as origin</a:t>
            </a:r>
          </a:p>
          <a:p>
            <a:pPr marL="457200" indent="-457200">
              <a:buFont typeface="Arial"/>
              <a:buChar char="•"/>
            </a:pPr>
            <a:r>
              <a:rPr lang="en-US" sz="3200" dirty="0" smtClean="0"/>
              <a:t>Pele &amp; siblings</a:t>
            </a:r>
          </a:p>
          <a:p>
            <a:pPr marL="457200" indent="-457200">
              <a:buFont typeface="Arial"/>
              <a:buChar char="•"/>
            </a:pPr>
            <a:r>
              <a:rPr lang="en-US" sz="3200" dirty="0" smtClean="0"/>
              <a:t>Various elements in nature</a:t>
            </a:r>
            <a:endParaRPr lang="en-US" sz="3200" dirty="0"/>
          </a:p>
        </p:txBody>
      </p:sp>
      <p:sp>
        <p:nvSpPr>
          <p:cNvPr id="6" name="Slide Number Placeholder 5"/>
          <p:cNvSpPr>
            <a:spLocks noGrp="1"/>
          </p:cNvSpPr>
          <p:nvPr>
            <p:ph type="sldNum" sz="quarter" idx="12"/>
          </p:nvPr>
        </p:nvSpPr>
        <p:spPr/>
        <p:txBody>
          <a:bodyPr/>
          <a:lstStyle/>
          <a:p>
            <a:fld id="{0FB56013-B943-42BA-886F-6F9D4EB85E9D}" type="slidenum">
              <a:rPr lang="en-US" smtClean="0"/>
              <a:t>20</a:t>
            </a:fld>
            <a:endParaRPr lang="en-US"/>
          </a:p>
        </p:txBody>
      </p:sp>
    </p:spTree>
    <p:extLst>
      <p:ext uri="{BB962C8B-B14F-4D97-AF65-F5344CB8AC3E}">
        <p14:creationId xmlns:p14="http://schemas.microsoft.com/office/powerpoint/2010/main" val="14585202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641"/>
            <a:ext cx="6209901" cy="1143000"/>
          </a:xfrm>
        </p:spPr>
        <p:txBody>
          <a:bodyPr/>
          <a:lstStyle/>
          <a:p>
            <a:pPr algn="l"/>
            <a:r>
              <a:rPr lang="en-US" dirty="0" smtClean="0"/>
              <a:t>Pele and Family Left </a:t>
            </a:r>
            <a:r>
              <a:rPr lang="en-US" dirty="0" err="1" smtClean="0"/>
              <a:t>Kahiki</a:t>
            </a:r>
            <a:endParaRPr lang="en-US" dirty="0"/>
          </a:p>
        </p:txBody>
      </p:sp>
      <p:pic>
        <p:nvPicPr>
          <p:cNvPr id="6" name="Picture 5"/>
          <p:cNvPicPr>
            <a:picLocks noChangeAspect="1"/>
          </p:cNvPicPr>
          <p:nvPr/>
        </p:nvPicPr>
        <p:blipFill>
          <a:blip r:embed="rId2"/>
          <a:stretch>
            <a:fillRect/>
          </a:stretch>
        </p:blipFill>
        <p:spPr>
          <a:xfrm>
            <a:off x="457200" y="1066359"/>
            <a:ext cx="5102099" cy="5102099"/>
          </a:xfrm>
          <a:prstGeom prst="rect">
            <a:avLst/>
          </a:prstGeom>
        </p:spPr>
      </p:pic>
      <p:sp>
        <p:nvSpPr>
          <p:cNvPr id="7" name="TextBox 6"/>
          <p:cNvSpPr txBox="1"/>
          <p:nvPr/>
        </p:nvSpPr>
        <p:spPr>
          <a:xfrm>
            <a:off x="5589807" y="871081"/>
            <a:ext cx="3262391" cy="1708160"/>
          </a:xfrm>
          <a:prstGeom prst="rect">
            <a:avLst/>
          </a:prstGeom>
          <a:noFill/>
        </p:spPr>
        <p:txBody>
          <a:bodyPr wrap="square" rtlCol="0">
            <a:spAutoFit/>
          </a:bodyPr>
          <a:lstStyle/>
          <a:p>
            <a:pPr marL="457200" indent="-457200">
              <a:buFont typeface="Arial"/>
              <a:buChar char="•"/>
            </a:pPr>
            <a:r>
              <a:rPr lang="en-US" sz="3500" dirty="0" smtClean="0"/>
              <a:t>Tahiti</a:t>
            </a:r>
            <a:r>
              <a:rPr lang="en-US" sz="3500" dirty="0" smtClean="0"/>
              <a:t>?</a:t>
            </a:r>
            <a:endParaRPr lang="en-US" sz="3500" dirty="0" smtClean="0"/>
          </a:p>
          <a:p>
            <a:pPr marL="457200" indent="-457200">
              <a:buFont typeface="Arial"/>
              <a:buChar char="•"/>
            </a:pPr>
            <a:r>
              <a:rPr lang="en-US" sz="3500" dirty="0" smtClean="0"/>
              <a:t>A place in South Pacific?</a:t>
            </a:r>
            <a:endParaRPr lang="en-US" sz="3500" dirty="0"/>
          </a:p>
        </p:txBody>
      </p:sp>
      <p:sp>
        <p:nvSpPr>
          <p:cNvPr id="3" name="Slide Number Placeholder 2"/>
          <p:cNvSpPr>
            <a:spLocks noGrp="1"/>
          </p:cNvSpPr>
          <p:nvPr>
            <p:ph type="sldNum" sz="quarter" idx="12"/>
          </p:nvPr>
        </p:nvSpPr>
        <p:spPr/>
        <p:txBody>
          <a:bodyPr/>
          <a:lstStyle/>
          <a:p>
            <a:fld id="{0FB56013-B943-42BA-886F-6F9D4EB85E9D}" type="slidenum">
              <a:rPr lang="en-US" smtClean="0"/>
              <a:t>21</a:t>
            </a:fld>
            <a:endParaRPr lang="en-US"/>
          </a:p>
        </p:txBody>
      </p:sp>
      <p:sp>
        <p:nvSpPr>
          <p:cNvPr id="4" name="TextBox 3"/>
          <p:cNvSpPr txBox="1"/>
          <p:nvPr/>
        </p:nvSpPr>
        <p:spPr>
          <a:xfrm>
            <a:off x="5559299" y="6378031"/>
            <a:ext cx="2936631" cy="369332"/>
          </a:xfrm>
          <a:prstGeom prst="rect">
            <a:avLst/>
          </a:prstGeom>
          <a:noFill/>
        </p:spPr>
        <p:txBody>
          <a:bodyPr wrap="square" rtlCol="0">
            <a:spAutoFit/>
          </a:bodyPr>
          <a:lstStyle/>
          <a:p>
            <a:r>
              <a:rPr lang="en-US" dirty="0" err="1" smtClean="0"/>
              <a:t>Kekuhi</a:t>
            </a:r>
            <a:r>
              <a:rPr lang="en-US" dirty="0" smtClean="0"/>
              <a:t> </a:t>
            </a:r>
            <a:r>
              <a:rPr lang="en-US" dirty="0" err="1" smtClean="0"/>
              <a:t>Kanahele</a:t>
            </a:r>
            <a:r>
              <a:rPr lang="en-US" dirty="0" smtClean="0"/>
              <a:t>, </a:t>
            </a:r>
            <a:r>
              <a:rPr lang="en-US" dirty="0" err="1" smtClean="0"/>
              <a:t>kumu</a:t>
            </a:r>
            <a:r>
              <a:rPr lang="en-US" dirty="0" smtClean="0"/>
              <a:t> hula</a:t>
            </a:r>
            <a:endParaRPr lang="en-US" dirty="0"/>
          </a:p>
        </p:txBody>
      </p:sp>
      <p:pic>
        <p:nvPicPr>
          <p:cNvPr id="5" name="Picture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0507" y="3147645"/>
            <a:ext cx="3616293" cy="2549769"/>
          </a:xfrm>
          <a:prstGeom prst="rect">
            <a:avLst/>
          </a:prstGeom>
        </p:spPr>
      </p:pic>
      <p:sp>
        <p:nvSpPr>
          <p:cNvPr id="9" name="Rectangle 8">
            <a:hlinkClick r:id="rId3"/>
          </p:cNvPr>
          <p:cNvSpPr/>
          <p:nvPr/>
        </p:nvSpPr>
        <p:spPr>
          <a:xfrm>
            <a:off x="5559299" y="5849982"/>
            <a:ext cx="3343416" cy="369332"/>
          </a:xfrm>
          <a:prstGeom prst="rect">
            <a:avLst/>
          </a:prstGeom>
        </p:spPr>
        <p:txBody>
          <a:bodyPr wrap="none">
            <a:spAutoFit/>
          </a:bodyPr>
          <a:lstStyle/>
          <a:p>
            <a:r>
              <a:rPr lang="en-US" dirty="0"/>
              <a:t>http://</a:t>
            </a:r>
            <a:r>
              <a:rPr lang="en-US" dirty="0" err="1"/>
              <a:t>www.kumukahi.org</a:t>
            </a:r>
            <a:r>
              <a:rPr lang="en-US" dirty="0"/>
              <a:t>/videos</a:t>
            </a:r>
          </a:p>
        </p:txBody>
      </p:sp>
    </p:spTree>
    <p:extLst>
      <p:ext uri="{BB962C8B-B14F-4D97-AF65-F5344CB8AC3E}">
        <p14:creationId xmlns:p14="http://schemas.microsoft.com/office/powerpoint/2010/main" val="3810182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874"/>
            <a:ext cx="8229600" cy="1143000"/>
          </a:xfrm>
        </p:spPr>
        <p:txBody>
          <a:bodyPr/>
          <a:lstStyle/>
          <a:p>
            <a:r>
              <a:rPr lang="en-US" dirty="0" smtClean="0"/>
              <a:t>Pele is past, present &amp; future.</a:t>
            </a:r>
            <a:endParaRPr lang="en-US" dirty="0"/>
          </a:p>
        </p:txBody>
      </p:sp>
      <p:sp>
        <p:nvSpPr>
          <p:cNvPr id="3" name="Content Placeholder 2"/>
          <p:cNvSpPr>
            <a:spLocks noGrp="1"/>
          </p:cNvSpPr>
          <p:nvPr>
            <p:ph idx="1"/>
          </p:nvPr>
        </p:nvSpPr>
        <p:spPr>
          <a:xfrm>
            <a:off x="251015" y="851280"/>
            <a:ext cx="8229600" cy="5728898"/>
          </a:xfrm>
        </p:spPr>
        <p:txBody>
          <a:bodyPr>
            <a:normAutofit/>
          </a:bodyPr>
          <a:lstStyle/>
          <a:p>
            <a:pPr marL="514350" indent="-514350">
              <a:buFont typeface="+mj-lt"/>
              <a:buAutoNum type="arabicPeriod"/>
            </a:pPr>
            <a:r>
              <a:rPr lang="en-US" dirty="0" smtClean="0"/>
              <a:t>A history – left </a:t>
            </a:r>
            <a:r>
              <a:rPr lang="en-US" dirty="0" err="1" smtClean="0"/>
              <a:t>Kahiki</a:t>
            </a:r>
            <a:r>
              <a:rPr lang="en-US" dirty="0" smtClean="0"/>
              <a:t> (Tahiti)</a:t>
            </a:r>
          </a:p>
          <a:p>
            <a:pPr lvl="2"/>
            <a:r>
              <a:rPr lang="en-US" dirty="0" smtClean="0"/>
              <a:t>War in homeland</a:t>
            </a:r>
          </a:p>
          <a:p>
            <a:pPr lvl="2"/>
            <a:r>
              <a:rPr lang="en-US" dirty="0" smtClean="0"/>
              <a:t>Adventurous spirit</a:t>
            </a:r>
          </a:p>
          <a:p>
            <a:pPr lvl="2"/>
            <a:r>
              <a:rPr lang="en-US" dirty="0" smtClean="0"/>
              <a:t>Natural disasters</a:t>
            </a:r>
          </a:p>
          <a:p>
            <a:pPr lvl="2"/>
            <a:r>
              <a:rPr lang="en-US" dirty="0" smtClean="0"/>
              <a:t>Fled older sister (dramas)</a:t>
            </a:r>
          </a:p>
          <a:p>
            <a:pPr marL="514350" indent="-514350">
              <a:buFont typeface="+mj-lt"/>
              <a:buAutoNum type="arabicPeriod"/>
            </a:pPr>
            <a:r>
              <a:rPr lang="en-US" dirty="0" smtClean="0"/>
              <a:t>A presence – still honored and exalted</a:t>
            </a:r>
          </a:p>
          <a:p>
            <a:pPr marL="1314450" lvl="2" indent="-514350"/>
            <a:r>
              <a:rPr lang="en-US" dirty="0" smtClean="0"/>
              <a:t>Volcano eruptions, smoke, </a:t>
            </a:r>
            <a:r>
              <a:rPr lang="en-US" dirty="0" err="1" smtClean="0"/>
              <a:t>vog</a:t>
            </a:r>
            <a:endParaRPr lang="en-US" dirty="0" smtClean="0"/>
          </a:p>
          <a:p>
            <a:pPr marL="1314450" lvl="2" indent="-514350"/>
            <a:r>
              <a:rPr lang="en-US" dirty="0" smtClean="0"/>
              <a:t>Traditional storytelling, hula, songs</a:t>
            </a:r>
          </a:p>
          <a:p>
            <a:pPr marL="514350" indent="-514350">
              <a:buFont typeface="+mj-lt"/>
              <a:buAutoNum type="arabicPeriod"/>
            </a:pPr>
            <a:r>
              <a:rPr lang="en-US" dirty="0" smtClean="0"/>
              <a:t>A family – descendants</a:t>
            </a:r>
          </a:p>
          <a:p>
            <a:pPr marL="1314450" lvl="2" indent="-514350"/>
            <a:r>
              <a:rPr lang="en-US" dirty="0" smtClean="0"/>
              <a:t>New land</a:t>
            </a:r>
          </a:p>
          <a:p>
            <a:pPr marL="1314450" lvl="2" indent="-514350"/>
            <a:r>
              <a:rPr lang="en-US" dirty="0" smtClean="0"/>
              <a:t>Future Generations</a:t>
            </a:r>
          </a:p>
          <a:p>
            <a:pPr marL="514350" indent="-514350">
              <a:buFont typeface="+mj-lt"/>
              <a:buAutoNum type="arabicPeriod"/>
            </a:pPr>
            <a:endParaRPr lang="en-US" dirty="0"/>
          </a:p>
        </p:txBody>
      </p:sp>
      <p:pic>
        <p:nvPicPr>
          <p:cNvPr id="4" name="Picture 3"/>
          <p:cNvPicPr>
            <a:picLocks noChangeAspect="1"/>
          </p:cNvPicPr>
          <p:nvPr/>
        </p:nvPicPr>
        <p:blipFill>
          <a:blip r:embed="rId2"/>
          <a:stretch>
            <a:fillRect/>
          </a:stretch>
        </p:blipFill>
        <p:spPr>
          <a:xfrm>
            <a:off x="5678397" y="4734000"/>
            <a:ext cx="3282094" cy="1846178"/>
          </a:xfrm>
          <a:prstGeom prst="rect">
            <a:avLst/>
          </a:prstGeom>
        </p:spPr>
      </p:pic>
      <p:pic>
        <p:nvPicPr>
          <p:cNvPr id="5" name="Picture 4"/>
          <p:cNvPicPr>
            <a:picLocks noChangeAspect="1"/>
          </p:cNvPicPr>
          <p:nvPr/>
        </p:nvPicPr>
        <p:blipFill>
          <a:blip r:embed="rId3"/>
          <a:stretch>
            <a:fillRect/>
          </a:stretch>
        </p:blipFill>
        <p:spPr>
          <a:xfrm>
            <a:off x="5678397" y="851279"/>
            <a:ext cx="3282094" cy="2159618"/>
          </a:xfrm>
          <a:prstGeom prst="rect">
            <a:avLst/>
          </a:prstGeom>
        </p:spPr>
      </p:pic>
      <p:sp>
        <p:nvSpPr>
          <p:cNvPr id="6" name="Slide Number Placeholder 5"/>
          <p:cNvSpPr>
            <a:spLocks noGrp="1"/>
          </p:cNvSpPr>
          <p:nvPr>
            <p:ph type="sldNum" sz="quarter" idx="12"/>
          </p:nvPr>
        </p:nvSpPr>
        <p:spPr/>
        <p:txBody>
          <a:bodyPr/>
          <a:lstStyle/>
          <a:p>
            <a:fld id="{0FB56013-B943-42BA-886F-6F9D4EB85E9D}" type="slidenum">
              <a:rPr lang="en-US" smtClean="0"/>
              <a:t>22</a:t>
            </a:fld>
            <a:endParaRPr lang="en-US"/>
          </a:p>
        </p:txBody>
      </p:sp>
    </p:spTree>
    <p:extLst>
      <p:ext uri="{BB962C8B-B14F-4D97-AF65-F5344CB8AC3E}">
        <p14:creationId xmlns:p14="http://schemas.microsoft.com/office/powerpoint/2010/main" val="2290250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7561"/>
            <a:ext cx="8229600" cy="1143000"/>
          </a:xfrm>
        </p:spPr>
        <p:txBody>
          <a:bodyPr/>
          <a:lstStyle/>
          <a:p>
            <a:r>
              <a:rPr lang="en-US" dirty="0" smtClean="0"/>
              <a:t>Pele Searches for a New Home</a:t>
            </a:r>
            <a:endParaRPr lang="en-US" dirty="0"/>
          </a:p>
        </p:txBody>
      </p:sp>
      <p:pic>
        <p:nvPicPr>
          <p:cNvPr id="4" name="Content Placeholder 3"/>
          <p:cNvPicPr>
            <a:picLocks noGrp="1" noChangeAspect="1"/>
          </p:cNvPicPr>
          <p:nvPr>
            <p:ph idx="1"/>
          </p:nvPr>
        </p:nvPicPr>
        <p:blipFill>
          <a:blip r:embed="rId2"/>
          <a:srcRect t="22502" b="22502"/>
          <a:stretch>
            <a:fillRect/>
          </a:stretch>
        </p:blipFill>
        <p:spPr>
          <a:xfrm>
            <a:off x="457200" y="1074662"/>
            <a:ext cx="8229600" cy="4525963"/>
          </a:xfrm>
        </p:spPr>
      </p:pic>
      <p:sp>
        <p:nvSpPr>
          <p:cNvPr id="5" name="Rectangle 4"/>
          <p:cNvSpPr/>
          <p:nvPr/>
        </p:nvSpPr>
        <p:spPr>
          <a:xfrm>
            <a:off x="739559" y="5926769"/>
            <a:ext cx="8167300" cy="1077218"/>
          </a:xfrm>
          <a:prstGeom prst="rect">
            <a:avLst/>
          </a:prstGeom>
        </p:spPr>
        <p:txBody>
          <a:bodyPr wrap="square">
            <a:spAutoFit/>
          </a:bodyPr>
          <a:lstStyle/>
          <a:p>
            <a:r>
              <a:rPr lang="en-US" sz="3200" dirty="0">
                <a:hlinkClick r:id="rId3"/>
              </a:rPr>
              <a:t>http://oiwi.tv/keiki/pele-searches-for-a-home</a:t>
            </a:r>
            <a:r>
              <a:rPr lang="en-US" sz="3200" dirty="0" smtClean="0">
                <a:hlinkClick r:id="rId3"/>
              </a:rPr>
              <a:t>/</a:t>
            </a:r>
            <a:endParaRPr lang="en-US" sz="3200" dirty="0" smtClean="0"/>
          </a:p>
          <a:p>
            <a:endParaRPr lang="en-US" sz="3200" dirty="0"/>
          </a:p>
        </p:txBody>
      </p:sp>
      <p:sp>
        <p:nvSpPr>
          <p:cNvPr id="3" name="Slide Number Placeholder 2"/>
          <p:cNvSpPr>
            <a:spLocks noGrp="1"/>
          </p:cNvSpPr>
          <p:nvPr>
            <p:ph type="sldNum" sz="quarter" idx="12"/>
          </p:nvPr>
        </p:nvSpPr>
        <p:spPr/>
        <p:txBody>
          <a:bodyPr/>
          <a:lstStyle/>
          <a:p>
            <a:fld id="{0FB56013-B943-42BA-886F-6F9D4EB85E9D}" type="slidenum">
              <a:rPr lang="en-US" smtClean="0"/>
              <a:t>23</a:t>
            </a:fld>
            <a:endParaRPr lang="en-US"/>
          </a:p>
        </p:txBody>
      </p:sp>
    </p:spTree>
    <p:extLst>
      <p:ext uri="{BB962C8B-B14F-4D97-AF65-F5344CB8AC3E}">
        <p14:creationId xmlns:p14="http://schemas.microsoft.com/office/powerpoint/2010/main" val="4235177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151"/>
            <a:ext cx="8229600" cy="1143000"/>
          </a:xfrm>
        </p:spPr>
        <p:txBody>
          <a:bodyPr/>
          <a:lstStyle/>
          <a:p>
            <a:r>
              <a:rPr lang="en-US" dirty="0" err="1" smtClean="0"/>
              <a:t>Peleʻs</a:t>
            </a:r>
            <a:r>
              <a:rPr lang="en-US" dirty="0" smtClean="0"/>
              <a:t> Connection to Hawaiians</a:t>
            </a:r>
            <a:endParaRPr lang="en-US" dirty="0"/>
          </a:p>
        </p:txBody>
      </p:sp>
      <p:sp>
        <p:nvSpPr>
          <p:cNvPr id="3" name="Content Placeholder 2"/>
          <p:cNvSpPr>
            <a:spLocks noGrp="1"/>
          </p:cNvSpPr>
          <p:nvPr>
            <p:ph idx="1"/>
          </p:nvPr>
        </p:nvSpPr>
        <p:spPr>
          <a:xfrm>
            <a:off x="4313362" y="1171838"/>
            <a:ext cx="4543262" cy="5467139"/>
          </a:xfrm>
        </p:spPr>
        <p:txBody>
          <a:bodyPr>
            <a:normAutofit/>
          </a:bodyPr>
          <a:lstStyle/>
          <a:p>
            <a:r>
              <a:rPr lang="en-US" sz="3300" dirty="0" smtClean="0"/>
              <a:t>Migrant from </a:t>
            </a:r>
            <a:r>
              <a:rPr lang="en-US" sz="3300" b="1" u="sng" dirty="0" err="1" smtClean="0"/>
              <a:t>Kahiki</a:t>
            </a:r>
            <a:endParaRPr lang="en-US" sz="3300" b="1" u="sng" dirty="0" smtClean="0"/>
          </a:p>
          <a:p>
            <a:r>
              <a:rPr lang="en-US" sz="3300" dirty="0" smtClean="0"/>
              <a:t>Left homeland</a:t>
            </a:r>
          </a:p>
          <a:p>
            <a:r>
              <a:rPr lang="en-US" sz="3300" dirty="0" smtClean="0"/>
              <a:t>Her stories illustrate migration &amp; dramas</a:t>
            </a:r>
          </a:p>
          <a:p>
            <a:r>
              <a:rPr lang="en-US" sz="3300" dirty="0" smtClean="0"/>
              <a:t>Made home in Hawaiʻi</a:t>
            </a:r>
          </a:p>
          <a:p>
            <a:r>
              <a:rPr lang="en-US" sz="3300" dirty="0" smtClean="0"/>
              <a:t>A member of a family</a:t>
            </a:r>
          </a:p>
          <a:p>
            <a:r>
              <a:rPr lang="en-US" sz="3300" dirty="0"/>
              <a:t>B</a:t>
            </a:r>
            <a:r>
              <a:rPr lang="en-US" sz="3300" dirty="0" smtClean="0"/>
              <a:t>ecame a deity</a:t>
            </a:r>
          </a:p>
          <a:p>
            <a:r>
              <a:rPr lang="en-US" sz="3300" dirty="0" smtClean="0"/>
              <a:t>Lots of stories </a:t>
            </a:r>
          </a:p>
          <a:p>
            <a:endParaRPr lang="en-US" sz="3300" dirty="0" smtClean="0"/>
          </a:p>
          <a:p>
            <a:endParaRPr lang="en-US" sz="3300" dirty="0"/>
          </a:p>
        </p:txBody>
      </p:sp>
      <p:pic>
        <p:nvPicPr>
          <p:cNvPr id="4" name="Picture 3"/>
          <p:cNvPicPr>
            <a:picLocks noChangeAspect="1"/>
          </p:cNvPicPr>
          <p:nvPr/>
        </p:nvPicPr>
        <p:blipFill>
          <a:blip r:embed="rId2"/>
          <a:stretch>
            <a:fillRect/>
          </a:stretch>
        </p:blipFill>
        <p:spPr>
          <a:xfrm>
            <a:off x="544781" y="1368954"/>
            <a:ext cx="3466803" cy="4368172"/>
          </a:xfrm>
          <a:prstGeom prst="rect">
            <a:avLst/>
          </a:prstGeom>
        </p:spPr>
      </p:pic>
      <p:sp>
        <p:nvSpPr>
          <p:cNvPr id="5" name="Slide Number Placeholder 4"/>
          <p:cNvSpPr>
            <a:spLocks noGrp="1"/>
          </p:cNvSpPr>
          <p:nvPr>
            <p:ph type="sldNum" sz="quarter" idx="12"/>
          </p:nvPr>
        </p:nvSpPr>
        <p:spPr/>
        <p:txBody>
          <a:bodyPr/>
          <a:lstStyle/>
          <a:p>
            <a:fld id="{0FB56013-B943-42BA-886F-6F9D4EB85E9D}" type="slidenum">
              <a:rPr lang="en-US" smtClean="0"/>
              <a:t>24</a:t>
            </a:fld>
            <a:endParaRPr lang="en-US"/>
          </a:p>
        </p:txBody>
      </p:sp>
    </p:spTree>
    <p:extLst>
      <p:ext uri="{BB962C8B-B14F-4D97-AF65-F5344CB8AC3E}">
        <p14:creationId xmlns:p14="http://schemas.microsoft.com/office/powerpoint/2010/main" val="12215506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3062" y="217246"/>
            <a:ext cx="4413738" cy="1143000"/>
          </a:xfrm>
        </p:spPr>
        <p:txBody>
          <a:bodyPr/>
          <a:lstStyle/>
          <a:p>
            <a:r>
              <a:rPr lang="en-US" dirty="0" err="1" smtClean="0"/>
              <a:t>Haʻina</a:t>
            </a:r>
            <a:endParaRPr lang="en-US" dirty="0"/>
          </a:p>
        </p:txBody>
      </p:sp>
      <p:sp>
        <p:nvSpPr>
          <p:cNvPr id="3" name="Content Placeholder 2"/>
          <p:cNvSpPr>
            <a:spLocks noGrp="1"/>
          </p:cNvSpPr>
          <p:nvPr>
            <p:ph idx="1"/>
          </p:nvPr>
        </p:nvSpPr>
        <p:spPr>
          <a:xfrm>
            <a:off x="309645" y="315044"/>
            <a:ext cx="4408256" cy="4327293"/>
          </a:xfrm>
        </p:spPr>
        <p:txBody>
          <a:bodyPr>
            <a:normAutofit fontScale="92500" lnSpcReduction="10000"/>
          </a:bodyPr>
          <a:lstStyle/>
          <a:p>
            <a:r>
              <a:rPr lang="en-US" sz="3300" dirty="0" smtClean="0"/>
              <a:t>What is the UN DRIP?</a:t>
            </a:r>
          </a:p>
          <a:p>
            <a:r>
              <a:rPr lang="en-US" sz="3300" dirty="0" smtClean="0"/>
              <a:t>Where </a:t>
            </a:r>
            <a:r>
              <a:rPr lang="en-US" sz="3300" dirty="0"/>
              <a:t>do Hawaiians come from?</a:t>
            </a:r>
          </a:p>
          <a:p>
            <a:r>
              <a:rPr lang="en-US" sz="3300" dirty="0"/>
              <a:t>How do we know</a:t>
            </a:r>
            <a:r>
              <a:rPr lang="en-US" sz="3300" dirty="0" smtClean="0"/>
              <a:t>?</a:t>
            </a:r>
          </a:p>
          <a:p>
            <a:r>
              <a:rPr lang="en-US" sz="3300" dirty="0" smtClean="0"/>
              <a:t>How</a:t>
            </a:r>
            <a:r>
              <a:rPr lang="en-US" sz="3300" dirty="0" smtClean="0"/>
              <a:t> is the </a:t>
            </a:r>
            <a:r>
              <a:rPr lang="en-US" sz="3300" dirty="0" err="1" smtClean="0"/>
              <a:t>Kumulipo</a:t>
            </a:r>
            <a:endParaRPr lang="en-US" sz="3300" dirty="0" smtClean="0"/>
          </a:p>
          <a:p>
            <a:pPr marL="0" indent="0">
              <a:buNone/>
            </a:pPr>
            <a:r>
              <a:rPr lang="en-US" sz="3300" dirty="0" smtClean="0"/>
              <a:t>relevant today?</a:t>
            </a:r>
          </a:p>
          <a:p>
            <a:r>
              <a:rPr lang="en-US" sz="3300" dirty="0" smtClean="0"/>
              <a:t>How is Pele relevant today?</a:t>
            </a:r>
            <a:endParaRPr lang="en-US" sz="3300" dirty="0"/>
          </a:p>
          <a:p>
            <a:endParaRPr lang="en-US" sz="3300" dirty="0"/>
          </a:p>
        </p:txBody>
      </p:sp>
      <p:pic>
        <p:nvPicPr>
          <p:cNvPr id="4" name="Picture 3"/>
          <p:cNvPicPr>
            <a:picLocks noChangeAspect="1"/>
          </p:cNvPicPr>
          <p:nvPr/>
        </p:nvPicPr>
        <p:blipFill>
          <a:blip r:embed="rId2"/>
          <a:stretch>
            <a:fillRect/>
          </a:stretch>
        </p:blipFill>
        <p:spPr>
          <a:xfrm>
            <a:off x="4865455" y="1624722"/>
            <a:ext cx="3968899" cy="2599629"/>
          </a:xfrm>
          <a:prstGeom prst="rect">
            <a:avLst/>
          </a:prstGeom>
        </p:spPr>
      </p:pic>
      <p:sp>
        <p:nvSpPr>
          <p:cNvPr id="6" name="Slide Number Placeholder 5"/>
          <p:cNvSpPr>
            <a:spLocks noGrp="1"/>
          </p:cNvSpPr>
          <p:nvPr>
            <p:ph type="sldNum" sz="quarter" idx="12"/>
          </p:nvPr>
        </p:nvSpPr>
        <p:spPr/>
        <p:txBody>
          <a:bodyPr/>
          <a:lstStyle/>
          <a:p>
            <a:fld id="{0FB56013-B943-42BA-886F-6F9D4EB85E9D}" type="slidenum">
              <a:rPr lang="en-US" smtClean="0"/>
              <a:t>25</a:t>
            </a:fld>
            <a:endParaRPr lang="en-US"/>
          </a:p>
        </p:txBody>
      </p:sp>
      <p:sp>
        <p:nvSpPr>
          <p:cNvPr id="5" name="TextBox 4"/>
          <p:cNvSpPr txBox="1"/>
          <p:nvPr/>
        </p:nvSpPr>
        <p:spPr>
          <a:xfrm>
            <a:off x="457199" y="4448908"/>
            <a:ext cx="8377155" cy="3108543"/>
          </a:xfrm>
          <a:prstGeom prst="rect">
            <a:avLst/>
          </a:prstGeom>
          <a:noFill/>
        </p:spPr>
        <p:txBody>
          <a:bodyPr wrap="square" rtlCol="0">
            <a:spAutoFit/>
          </a:bodyPr>
          <a:lstStyle/>
          <a:p>
            <a:r>
              <a:rPr lang="en-US" sz="3600" dirty="0" smtClean="0"/>
              <a:t>Key Terms</a:t>
            </a:r>
          </a:p>
          <a:p>
            <a:r>
              <a:rPr lang="en-US" sz="3200" dirty="0" smtClean="0"/>
              <a:t>UN DRIP	  </a:t>
            </a:r>
            <a:r>
              <a:rPr lang="en-US" sz="3200" dirty="0" err="1" smtClean="0"/>
              <a:t>Kumulipo</a:t>
            </a:r>
            <a:r>
              <a:rPr lang="en-US" sz="3200" dirty="0" smtClean="0"/>
              <a:t> 	Papa 		     </a:t>
            </a:r>
            <a:r>
              <a:rPr lang="en-US" sz="3200" dirty="0" err="1" smtClean="0"/>
              <a:t>Wākea</a:t>
            </a:r>
            <a:r>
              <a:rPr lang="en-US" sz="3200" dirty="0" smtClean="0"/>
              <a:t>	</a:t>
            </a:r>
            <a:r>
              <a:rPr lang="en-US" sz="3200" dirty="0" err="1" smtClean="0"/>
              <a:t>Hoʻohokukalani</a:t>
            </a:r>
            <a:r>
              <a:rPr lang="en-US" sz="3200" dirty="0" smtClean="0"/>
              <a:t>	        </a:t>
            </a:r>
            <a:r>
              <a:rPr lang="en-US" sz="3200" dirty="0" err="1" smtClean="0"/>
              <a:t>Hāloa</a:t>
            </a:r>
            <a:r>
              <a:rPr lang="en-US" sz="3200" dirty="0" smtClean="0"/>
              <a:t>        </a:t>
            </a:r>
            <a:r>
              <a:rPr lang="en-US" sz="3200" dirty="0" err="1" smtClean="0"/>
              <a:t>ʻAikapu</a:t>
            </a:r>
            <a:r>
              <a:rPr lang="en-US" sz="3200" dirty="0" smtClean="0"/>
              <a:t>	      Pele                </a:t>
            </a:r>
            <a:r>
              <a:rPr lang="en-US" sz="3200" dirty="0" err="1" smtClean="0"/>
              <a:t>Kahiki</a:t>
            </a:r>
            <a:r>
              <a:rPr lang="en-US" sz="3200" dirty="0"/>
              <a:t>	</a:t>
            </a:r>
            <a:r>
              <a:rPr lang="en-US" sz="3200" dirty="0" smtClean="0"/>
              <a:t>            </a:t>
            </a:r>
            <a:r>
              <a:rPr lang="en-US" sz="3200" dirty="0" err="1" smtClean="0"/>
              <a:t>Namakaokahaʻi</a:t>
            </a:r>
            <a:r>
              <a:rPr lang="en-US" sz="3200" dirty="0" smtClean="0"/>
              <a:t>		</a:t>
            </a:r>
          </a:p>
          <a:p>
            <a:endParaRPr lang="en-US" sz="3200" dirty="0"/>
          </a:p>
        </p:txBody>
      </p:sp>
    </p:spTree>
    <p:extLst>
      <p:ext uri="{BB962C8B-B14F-4D97-AF65-F5344CB8AC3E}">
        <p14:creationId xmlns:p14="http://schemas.microsoft.com/office/powerpoint/2010/main" val="3977302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784" y="115251"/>
            <a:ext cx="8167300" cy="1143000"/>
          </a:xfrm>
        </p:spPr>
        <p:txBody>
          <a:bodyPr>
            <a:normAutofit/>
          </a:bodyPr>
          <a:lstStyle/>
          <a:p>
            <a:r>
              <a:rPr lang="en-US" dirty="0" smtClean="0"/>
              <a:t>The United Nations (UN)</a:t>
            </a:r>
            <a:endParaRPr lang="en-US" dirty="0"/>
          </a:p>
        </p:txBody>
      </p:sp>
      <p:sp>
        <p:nvSpPr>
          <p:cNvPr id="6" name="TextBox 5"/>
          <p:cNvSpPr txBox="1"/>
          <p:nvPr/>
        </p:nvSpPr>
        <p:spPr>
          <a:xfrm>
            <a:off x="4489601" y="1138341"/>
            <a:ext cx="4449413" cy="4524315"/>
          </a:xfrm>
          <a:prstGeom prst="rect">
            <a:avLst/>
          </a:prstGeom>
          <a:noFill/>
        </p:spPr>
        <p:txBody>
          <a:bodyPr wrap="square" rtlCol="0">
            <a:spAutoFit/>
          </a:bodyPr>
          <a:lstStyle/>
          <a:p>
            <a:pPr marL="457200" indent="-457200">
              <a:buFont typeface="Arial"/>
              <a:buChar char="•"/>
            </a:pPr>
            <a:r>
              <a:rPr lang="en-US" sz="3200" dirty="0" smtClean="0"/>
              <a:t>international organization</a:t>
            </a:r>
          </a:p>
          <a:p>
            <a:pPr marL="457200" indent="-457200">
              <a:buFont typeface="Arial"/>
              <a:buChar char="•"/>
            </a:pPr>
            <a:r>
              <a:rPr lang="en-US" sz="3200" dirty="0"/>
              <a:t>f</a:t>
            </a:r>
            <a:r>
              <a:rPr lang="en-US" sz="3200" dirty="0" smtClean="0"/>
              <a:t>ounded in 1945 after WWII by 51 countries</a:t>
            </a:r>
          </a:p>
          <a:p>
            <a:pPr marL="457200" indent="-457200">
              <a:buFont typeface="Arial"/>
              <a:buChar char="•"/>
            </a:pPr>
            <a:r>
              <a:rPr lang="en-US" sz="3200" dirty="0" smtClean="0"/>
              <a:t>consist of 193 countries</a:t>
            </a:r>
          </a:p>
          <a:p>
            <a:pPr marL="457200" indent="-457200">
              <a:buFont typeface="Arial"/>
              <a:buChar char="•"/>
            </a:pPr>
            <a:r>
              <a:rPr lang="en-US" sz="3200" dirty="0" smtClean="0"/>
              <a:t>maintain peace &amp; security to address global issues</a:t>
            </a:r>
          </a:p>
        </p:txBody>
      </p:sp>
      <p:pic>
        <p:nvPicPr>
          <p:cNvPr id="7" name="Picture 6">
            <a:hlinkClick r:id="rId2"/>
          </p:cNvPr>
          <p:cNvPicPr>
            <a:picLocks noChangeAspect="1"/>
          </p:cNvPicPr>
          <p:nvPr/>
        </p:nvPicPr>
        <p:blipFill rotWithShape="1">
          <a:blip r:embed="rId3"/>
          <a:srcRect t="8672"/>
          <a:stretch/>
        </p:blipFill>
        <p:spPr>
          <a:xfrm>
            <a:off x="210052" y="1145725"/>
            <a:ext cx="4113809" cy="5009373"/>
          </a:xfrm>
          <a:prstGeom prst="rect">
            <a:avLst/>
          </a:prstGeom>
        </p:spPr>
      </p:pic>
      <p:sp>
        <p:nvSpPr>
          <p:cNvPr id="8" name="Rectangle 7"/>
          <p:cNvSpPr/>
          <p:nvPr/>
        </p:nvSpPr>
        <p:spPr>
          <a:xfrm>
            <a:off x="3193367" y="5739735"/>
            <a:ext cx="5745647" cy="769441"/>
          </a:xfrm>
          <a:prstGeom prst="rect">
            <a:avLst/>
          </a:prstGeom>
        </p:spPr>
        <p:txBody>
          <a:bodyPr wrap="square">
            <a:spAutoFit/>
          </a:bodyPr>
          <a:lstStyle/>
          <a:p>
            <a:r>
              <a:rPr lang="en-US" sz="2200" dirty="0">
                <a:hlinkClick r:id="rId2"/>
              </a:rPr>
              <a:t>http://www.un.org/en/sections/priorities/international-peace-and-security/</a:t>
            </a:r>
            <a:r>
              <a:rPr lang="en-US" sz="2200" dirty="0" smtClean="0">
                <a:hlinkClick r:id="rId2"/>
              </a:rPr>
              <a:t>index.html</a:t>
            </a:r>
            <a:endParaRPr lang="en-US" sz="2200" dirty="0" smtClean="0"/>
          </a:p>
        </p:txBody>
      </p:sp>
      <p:sp>
        <p:nvSpPr>
          <p:cNvPr id="9" name="Slide Number Placeholder 8"/>
          <p:cNvSpPr>
            <a:spLocks noGrp="1"/>
          </p:cNvSpPr>
          <p:nvPr>
            <p:ph type="sldNum" sz="quarter" idx="12"/>
          </p:nvPr>
        </p:nvSpPr>
        <p:spPr/>
        <p:txBody>
          <a:bodyPr/>
          <a:lstStyle/>
          <a:p>
            <a:fld id="{0FB56013-B943-42BA-886F-6F9D4EB85E9D}" type="slidenum">
              <a:rPr lang="en-US" smtClean="0"/>
              <a:t>3</a:t>
            </a:fld>
            <a:endParaRPr lang="en-US"/>
          </a:p>
        </p:txBody>
      </p:sp>
    </p:spTree>
    <p:extLst>
      <p:ext uri="{BB962C8B-B14F-4D97-AF65-F5344CB8AC3E}">
        <p14:creationId xmlns:p14="http://schemas.microsoft.com/office/powerpoint/2010/main" val="2413584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8951" y="57403"/>
            <a:ext cx="8747149" cy="1169658"/>
          </a:xfrm>
        </p:spPr>
        <p:txBody>
          <a:bodyPr>
            <a:normAutofit/>
          </a:bodyPr>
          <a:lstStyle/>
          <a:p>
            <a:r>
              <a:rPr lang="en-US" sz="4000" dirty="0" smtClean="0"/>
              <a:t>Hawaiian Tradition </a:t>
            </a:r>
            <a:r>
              <a:rPr lang="en-US" sz="4000" dirty="0"/>
              <a:t>of History - Moʻolelo </a:t>
            </a:r>
          </a:p>
        </p:txBody>
      </p:sp>
      <p:sp>
        <p:nvSpPr>
          <p:cNvPr id="3" name="Subtitle 2"/>
          <p:cNvSpPr>
            <a:spLocks noGrp="1"/>
          </p:cNvSpPr>
          <p:nvPr>
            <p:ph type="subTitle" idx="1"/>
          </p:nvPr>
        </p:nvSpPr>
        <p:spPr>
          <a:xfrm>
            <a:off x="155476" y="1120538"/>
            <a:ext cx="8747149" cy="1752600"/>
          </a:xfrm>
        </p:spPr>
        <p:txBody>
          <a:bodyPr/>
          <a:lstStyle/>
          <a:p>
            <a:pPr marL="457200" indent="-457200" algn="l">
              <a:buFont typeface="Arial"/>
              <a:buChar char="•"/>
            </a:pPr>
            <a:r>
              <a:rPr lang="en-US" dirty="0" smtClean="0"/>
              <a:t>Oral tradition from family &amp; experts</a:t>
            </a:r>
          </a:p>
          <a:p>
            <a:pPr marL="457200" indent="-457200" algn="l">
              <a:buFont typeface="Arial"/>
              <a:buChar char="•"/>
            </a:pPr>
            <a:r>
              <a:rPr lang="en-US" dirty="0" smtClean="0"/>
              <a:t>Written tradition from 19</a:t>
            </a:r>
            <a:r>
              <a:rPr lang="en-US" baseline="30000" dirty="0" smtClean="0"/>
              <a:t>th</a:t>
            </a:r>
            <a:r>
              <a:rPr lang="en-US" dirty="0" smtClean="0"/>
              <a:t> Century Hawaiian </a:t>
            </a:r>
            <a:r>
              <a:rPr lang="en-US" dirty="0" smtClean="0"/>
              <a:t>scholars and </a:t>
            </a:r>
            <a:r>
              <a:rPr lang="en-US" dirty="0" err="1" smtClean="0"/>
              <a:t>nūpepa</a:t>
            </a:r>
            <a:r>
              <a:rPr lang="en-US" dirty="0" smtClean="0"/>
              <a:t> (newspapers)</a:t>
            </a:r>
            <a:endParaRPr lang="en-US" dirty="0"/>
          </a:p>
        </p:txBody>
      </p:sp>
      <p:pic>
        <p:nvPicPr>
          <p:cNvPr id="4" name="Picture 3"/>
          <p:cNvPicPr>
            <a:picLocks noChangeAspect="1"/>
          </p:cNvPicPr>
          <p:nvPr/>
        </p:nvPicPr>
        <p:blipFill>
          <a:blip r:embed="rId2"/>
          <a:stretch>
            <a:fillRect/>
          </a:stretch>
        </p:blipFill>
        <p:spPr>
          <a:xfrm>
            <a:off x="590007" y="3236672"/>
            <a:ext cx="2226394" cy="2716201"/>
          </a:xfrm>
          <a:prstGeom prst="rect">
            <a:avLst/>
          </a:prstGeom>
        </p:spPr>
      </p:pic>
      <p:pic>
        <p:nvPicPr>
          <p:cNvPr id="5" name="Picture 4"/>
          <p:cNvPicPr>
            <a:picLocks noChangeAspect="1"/>
          </p:cNvPicPr>
          <p:nvPr/>
        </p:nvPicPr>
        <p:blipFill>
          <a:blip r:embed="rId3"/>
          <a:stretch>
            <a:fillRect/>
          </a:stretch>
        </p:blipFill>
        <p:spPr>
          <a:xfrm>
            <a:off x="6567995" y="3176965"/>
            <a:ext cx="2010629" cy="2762429"/>
          </a:xfrm>
          <a:prstGeom prst="rect">
            <a:avLst/>
          </a:prstGeom>
        </p:spPr>
      </p:pic>
      <p:pic>
        <p:nvPicPr>
          <p:cNvPr id="6" name="Picture 5"/>
          <p:cNvPicPr>
            <a:picLocks noChangeAspect="1"/>
          </p:cNvPicPr>
          <p:nvPr/>
        </p:nvPicPr>
        <p:blipFill>
          <a:blip r:embed="rId4"/>
          <a:stretch>
            <a:fillRect/>
          </a:stretch>
        </p:blipFill>
        <p:spPr>
          <a:xfrm>
            <a:off x="3589855" y="3176965"/>
            <a:ext cx="1878392" cy="2702722"/>
          </a:xfrm>
          <a:prstGeom prst="rect">
            <a:avLst/>
          </a:prstGeom>
        </p:spPr>
      </p:pic>
      <p:sp>
        <p:nvSpPr>
          <p:cNvPr id="7" name="TextBox 6"/>
          <p:cNvSpPr txBox="1"/>
          <p:nvPr/>
        </p:nvSpPr>
        <p:spPr>
          <a:xfrm>
            <a:off x="561190" y="5952873"/>
            <a:ext cx="2255211" cy="584776"/>
          </a:xfrm>
          <a:prstGeom prst="rect">
            <a:avLst/>
          </a:prstGeom>
          <a:noFill/>
        </p:spPr>
        <p:txBody>
          <a:bodyPr wrap="square" rtlCol="0">
            <a:spAutoFit/>
          </a:bodyPr>
          <a:lstStyle/>
          <a:p>
            <a:pPr algn="ctr"/>
            <a:r>
              <a:rPr lang="en-US" sz="3200" dirty="0" smtClean="0"/>
              <a:t>David </a:t>
            </a:r>
            <a:r>
              <a:rPr lang="en-US" sz="3200" dirty="0" err="1" smtClean="0"/>
              <a:t>Malo</a:t>
            </a:r>
            <a:endParaRPr lang="en-US" sz="3200" dirty="0"/>
          </a:p>
        </p:txBody>
      </p:sp>
      <p:sp>
        <p:nvSpPr>
          <p:cNvPr id="8" name="TextBox 7"/>
          <p:cNvSpPr txBox="1"/>
          <p:nvPr/>
        </p:nvSpPr>
        <p:spPr>
          <a:xfrm>
            <a:off x="3401446" y="5952873"/>
            <a:ext cx="2255211" cy="584776"/>
          </a:xfrm>
          <a:prstGeom prst="rect">
            <a:avLst/>
          </a:prstGeom>
          <a:noFill/>
        </p:spPr>
        <p:txBody>
          <a:bodyPr wrap="square" rtlCol="0">
            <a:spAutoFit/>
          </a:bodyPr>
          <a:lstStyle/>
          <a:p>
            <a:pPr algn="ctr"/>
            <a:r>
              <a:rPr lang="en-US" sz="3200" dirty="0" smtClean="0"/>
              <a:t>John Papa </a:t>
            </a:r>
            <a:r>
              <a:rPr lang="en-US" sz="3200" dirty="0" err="1" smtClean="0"/>
              <a:t>Iʻi</a:t>
            </a:r>
            <a:endParaRPr lang="en-US" sz="3200" dirty="0"/>
          </a:p>
        </p:txBody>
      </p:sp>
      <p:sp>
        <p:nvSpPr>
          <p:cNvPr id="9" name="TextBox 8"/>
          <p:cNvSpPr txBox="1"/>
          <p:nvPr/>
        </p:nvSpPr>
        <p:spPr>
          <a:xfrm>
            <a:off x="5955505" y="5939394"/>
            <a:ext cx="3010596" cy="584776"/>
          </a:xfrm>
          <a:prstGeom prst="rect">
            <a:avLst/>
          </a:prstGeom>
          <a:noFill/>
        </p:spPr>
        <p:txBody>
          <a:bodyPr wrap="square" rtlCol="0">
            <a:spAutoFit/>
          </a:bodyPr>
          <a:lstStyle/>
          <a:p>
            <a:pPr algn="ctr"/>
            <a:r>
              <a:rPr lang="en-US" sz="3200" dirty="0" smtClean="0"/>
              <a:t>Samuel </a:t>
            </a:r>
            <a:r>
              <a:rPr lang="en-US" sz="3200" dirty="0" err="1" smtClean="0"/>
              <a:t>Kamakau</a:t>
            </a:r>
            <a:endParaRPr lang="en-US" sz="3200" dirty="0"/>
          </a:p>
        </p:txBody>
      </p:sp>
      <p:sp>
        <p:nvSpPr>
          <p:cNvPr id="10" name="Slide Number Placeholder 9"/>
          <p:cNvSpPr>
            <a:spLocks noGrp="1"/>
          </p:cNvSpPr>
          <p:nvPr>
            <p:ph type="sldNum" sz="quarter" idx="12"/>
          </p:nvPr>
        </p:nvSpPr>
        <p:spPr/>
        <p:txBody>
          <a:bodyPr/>
          <a:lstStyle/>
          <a:p>
            <a:fld id="{0FB56013-B943-42BA-886F-6F9D4EB85E9D}" type="slidenum">
              <a:rPr lang="en-US" smtClean="0"/>
              <a:t>4</a:t>
            </a:fld>
            <a:endParaRPr lang="en-US"/>
          </a:p>
        </p:txBody>
      </p:sp>
    </p:spTree>
    <p:extLst>
      <p:ext uri="{BB962C8B-B14F-4D97-AF65-F5344CB8AC3E}">
        <p14:creationId xmlns:p14="http://schemas.microsoft.com/office/powerpoint/2010/main" val="697804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2265"/>
            <a:ext cx="8229600" cy="1143000"/>
          </a:xfrm>
        </p:spPr>
        <p:txBody>
          <a:bodyPr/>
          <a:lstStyle/>
          <a:p>
            <a:r>
              <a:rPr lang="en-US" dirty="0" smtClean="0"/>
              <a:t>Kumulipo</a:t>
            </a:r>
            <a:endParaRPr lang="en-US" dirty="0"/>
          </a:p>
        </p:txBody>
      </p:sp>
      <p:sp>
        <p:nvSpPr>
          <p:cNvPr id="3" name="Content Placeholder 2"/>
          <p:cNvSpPr>
            <a:spLocks noGrp="1"/>
          </p:cNvSpPr>
          <p:nvPr>
            <p:ph idx="1"/>
          </p:nvPr>
        </p:nvSpPr>
        <p:spPr>
          <a:xfrm>
            <a:off x="236010" y="641989"/>
            <a:ext cx="8907989" cy="1530047"/>
          </a:xfrm>
        </p:spPr>
        <p:txBody>
          <a:bodyPr>
            <a:normAutofit/>
          </a:bodyPr>
          <a:lstStyle/>
          <a:p>
            <a:r>
              <a:rPr lang="en-US" dirty="0" smtClean="0"/>
              <a:t>Creation of life and universe </a:t>
            </a:r>
            <a:r>
              <a:rPr lang="en-US" dirty="0" smtClean="0"/>
              <a:t>chant</a:t>
            </a:r>
          </a:p>
          <a:p>
            <a:r>
              <a:rPr lang="en-US" dirty="0" smtClean="0"/>
              <a:t>Traditional Hawaiian origins</a:t>
            </a:r>
            <a:endParaRPr lang="en-US" dirty="0" smtClean="0"/>
          </a:p>
        </p:txBody>
      </p:sp>
      <p:pic>
        <p:nvPicPr>
          <p:cNvPr id="4" name="Picture 3"/>
          <p:cNvPicPr>
            <a:picLocks noChangeAspect="1"/>
          </p:cNvPicPr>
          <p:nvPr/>
        </p:nvPicPr>
        <p:blipFill>
          <a:blip r:embed="rId2"/>
          <a:stretch>
            <a:fillRect/>
          </a:stretch>
        </p:blipFill>
        <p:spPr>
          <a:xfrm>
            <a:off x="1247975" y="1652086"/>
            <a:ext cx="6714770" cy="5049508"/>
          </a:xfrm>
          <a:prstGeom prst="ellipse">
            <a:avLst/>
          </a:prstGeom>
          <a:ln>
            <a:noFill/>
          </a:ln>
          <a:effectLst>
            <a:softEdge rad="112500"/>
          </a:effectLst>
        </p:spPr>
      </p:pic>
      <p:sp>
        <p:nvSpPr>
          <p:cNvPr id="5" name="Rectangle 4"/>
          <p:cNvSpPr/>
          <p:nvPr/>
        </p:nvSpPr>
        <p:spPr>
          <a:xfrm>
            <a:off x="6353897" y="6216134"/>
            <a:ext cx="2608406" cy="369332"/>
          </a:xfrm>
          <a:prstGeom prst="rect">
            <a:avLst/>
          </a:prstGeom>
        </p:spPr>
        <p:txBody>
          <a:bodyPr wrap="none">
            <a:spAutoFit/>
          </a:bodyPr>
          <a:lstStyle/>
          <a:p>
            <a:pPr algn="ctr"/>
            <a:r>
              <a:rPr lang="en-US" dirty="0"/>
              <a:t>Painting by Solomon </a:t>
            </a:r>
            <a:r>
              <a:rPr lang="en-US" dirty="0" err="1"/>
              <a:t>Enos</a:t>
            </a:r>
            <a:endParaRPr lang="en-US" dirty="0"/>
          </a:p>
        </p:txBody>
      </p:sp>
    </p:spTree>
    <p:extLst>
      <p:ext uri="{BB962C8B-B14F-4D97-AF65-F5344CB8AC3E}">
        <p14:creationId xmlns:p14="http://schemas.microsoft.com/office/powerpoint/2010/main" val="1343249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5095"/>
            <a:ext cx="8229600" cy="1143000"/>
          </a:xfrm>
        </p:spPr>
        <p:txBody>
          <a:bodyPr>
            <a:normAutofit fontScale="90000"/>
          </a:bodyPr>
          <a:lstStyle/>
          <a:p>
            <a:r>
              <a:rPr lang="en-US" sz="4000" dirty="0" smtClean="0"/>
              <a:t>According to </a:t>
            </a:r>
            <a:r>
              <a:rPr lang="en-US" sz="4000" dirty="0" err="1" smtClean="0"/>
              <a:t>Liliʻuokalani</a:t>
            </a:r>
            <a:r>
              <a:rPr lang="en-US" sz="4000" dirty="0" smtClean="0"/>
              <a:t>, the Kumulipo was composed in the year 1700</a:t>
            </a:r>
            <a:endParaRPr lang="en-US" sz="4000" dirty="0"/>
          </a:p>
        </p:txBody>
      </p:sp>
      <p:pic>
        <p:nvPicPr>
          <p:cNvPr id="4" name="Picture 3"/>
          <p:cNvPicPr>
            <a:picLocks noChangeAspect="1"/>
          </p:cNvPicPr>
          <p:nvPr/>
        </p:nvPicPr>
        <p:blipFill rotWithShape="1">
          <a:blip r:embed="rId2"/>
          <a:srcRect b="14206"/>
          <a:stretch/>
        </p:blipFill>
        <p:spPr>
          <a:xfrm>
            <a:off x="274576" y="2764389"/>
            <a:ext cx="8869424" cy="4093611"/>
          </a:xfrm>
          <a:prstGeom prst="rect">
            <a:avLst/>
          </a:prstGeom>
        </p:spPr>
      </p:pic>
      <p:sp>
        <p:nvSpPr>
          <p:cNvPr id="3" name="Content Placeholder 2"/>
          <p:cNvSpPr>
            <a:spLocks noGrp="1"/>
          </p:cNvSpPr>
          <p:nvPr>
            <p:ph idx="1"/>
          </p:nvPr>
        </p:nvSpPr>
        <p:spPr>
          <a:xfrm>
            <a:off x="457200" y="1229995"/>
            <a:ext cx="8229600" cy="4525963"/>
          </a:xfrm>
        </p:spPr>
        <p:txBody>
          <a:bodyPr/>
          <a:lstStyle/>
          <a:p>
            <a:r>
              <a:rPr lang="en-US" dirty="0" smtClean="0"/>
              <a:t>Chanted at birth of </a:t>
            </a:r>
            <a:r>
              <a:rPr lang="en-US" dirty="0" err="1" smtClean="0"/>
              <a:t>Kalaninui’iamamao</a:t>
            </a:r>
            <a:endParaRPr lang="en-US" dirty="0" smtClean="0"/>
          </a:p>
          <a:p>
            <a:r>
              <a:rPr lang="en-US" dirty="0" smtClean="0"/>
              <a:t>Poem of the cosmos</a:t>
            </a:r>
          </a:p>
          <a:p>
            <a:r>
              <a:rPr lang="en-US" dirty="0" smtClean="0"/>
              <a:t>Cosmogonic genealogy</a:t>
            </a:r>
          </a:p>
          <a:p>
            <a:r>
              <a:rPr lang="en-US" dirty="0" smtClean="0"/>
              <a:t>Over 2,000 lines in length</a:t>
            </a:r>
          </a:p>
          <a:p>
            <a:r>
              <a:rPr lang="en-US" dirty="0" smtClean="0"/>
              <a:t>Saturated in kaona/metaphors</a:t>
            </a:r>
          </a:p>
          <a:p>
            <a:endParaRPr lang="en-US" dirty="0"/>
          </a:p>
        </p:txBody>
      </p:sp>
    </p:spTree>
    <p:extLst>
      <p:ext uri="{BB962C8B-B14F-4D97-AF65-F5344CB8AC3E}">
        <p14:creationId xmlns:p14="http://schemas.microsoft.com/office/powerpoint/2010/main" val="1450180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99860" y="2797862"/>
            <a:ext cx="5584309" cy="3399448"/>
          </a:xfrm>
          <a:prstGeom prst="rect">
            <a:avLst/>
          </a:prstGeom>
        </p:spPr>
      </p:pic>
      <p:pic>
        <p:nvPicPr>
          <p:cNvPr id="6" name="Picture 5"/>
          <p:cNvPicPr>
            <a:picLocks noChangeAspect="1"/>
          </p:cNvPicPr>
          <p:nvPr/>
        </p:nvPicPr>
        <p:blipFill>
          <a:blip r:embed="rId3"/>
          <a:stretch>
            <a:fillRect/>
          </a:stretch>
        </p:blipFill>
        <p:spPr>
          <a:xfrm>
            <a:off x="5922433" y="1"/>
            <a:ext cx="3221566" cy="2416174"/>
          </a:xfrm>
          <a:prstGeom prst="rect">
            <a:avLst/>
          </a:prstGeom>
        </p:spPr>
      </p:pic>
      <p:sp>
        <p:nvSpPr>
          <p:cNvPr id="3" name="Content Placeholder 2"/>
          <p:cNvSpPr>
            <a:spLocks noGrp="1"/>
          </p:cNvSpPr>
          <p:nvPr>
            <p:ph idx="1"/>
          </p:nvPr>
        </p:nvSpPr>
        <p:spPr>
          <a:xfrm>
            <a:off x="299860" y="196452"/>
            <a:ext cx="8229600" cy="2889647"/>
          </a:xfrm>
        </p:spPr>
        <p:txBody>
          <a:bodyPr>
            <a:normAutofit fontScale="92500" lnSpcReduction="20000"/>
          </a:bodyPr>
          <a:lstStyle/>
          <a:p>
            <a:pPr marL="0" indent="0">
              <a:buNone/>
            </a:pPr>
            <a:r>
              <a:rPr lang="en-US" dirty="0" smtClean="0"/>
              <a:t>Ka Wā </a:t>
            </a:r>
            <a:r>
              <a:rPr lang="en-US" dirty="0" err="1" smtClean="0"/>
              <a:t>ʻAkahi</a:t>
            </a:r>
            <a:r>
              <a:rPr lang="en-US" dirty="0" smtClean="0"/>
              <a:t> / The First Wā</a:t>
            </a:r>
          </a:p>
          <a:p>
            <a:pPr marL="0" indent="0">
              <a:buNone/>
            </a:pPr>
            <a:endParaRPr lang="en-US" dirty="0" smtClean="0"/>
          </a:p>
          <a:p>
            <a:pPr marL="0" indent="0">
              <a:buNone/>
            </a:pPr>
            <a:r>
              <a:rPr lang="en-US" dirty="0" smtClean="0"/>
              <a:t>O ke au i </a:t>
            </a:r>
            <a:r>
              <a:rPr lang="en-US" dirty="0" err="1" smtClean="0"/>
              <a:t>kāhuli</a:t>
            </a:r>
            <a:r>
              <a:rPr lang="en-US" dirty="0" smtClean="0"/>
              <a:t> </a:t>
            </a:r>
            <a:r>
              <a:rPr lang="en-US" dirty="0" err="1" smtClean="0"/>
              <a:t>wela</a:t>
            </a:r>
            <a:r>
              <a:rPr lang="en-US" dirty="0" smtClean="0"/>
              <a:t> </a:t>
            </a:r>
            <a:r>
              <a:rPr lang="en-US" dirty="0" err="1" smtClean="0"/>
              <a:t>ka</a:t>
            </a:r>
            <a:r>
              <a:rPr lang="en-US" dirty="0" smtClean="0"/>
              <a:t> </a:t>
            </a:r>
            <a:r>
              <a:rPr lang="en-US" dirty="0" err="1" smtClean="0"/>
              <a:t>honua</a:t>
            </a:r>
            <a:endParaRPr lang="en-US" dirty="0" smtClean="0"/>
          </a:p>
          <a:p>
            <a:pPr marL="0" indent="0">
              <a:buNone/>
            </a:pPr>
            <a:r>
              <a:rPr lang="en-US" dirty="0" smtClean="0"/>
              <a:t>O ke au i </a:t>
            </a:r>
            <a:r>
              <a:rPr lang="en-US" dirty="0" err="1" smtClean="0"/>
              <a:t>kāhuli</a:t>
            </a:r>
            <a:r>
              <a:rPr lang="en-US" dirty="0" smtClean="0"/>
              <a:t> </a:t>
            </a:r>
            <a:r>
              <a:rPr lang="en-US" dirty="0" err="1" smtClean="0"/>
              <a:t>lole</a:t>
            </a:r>
            <a:r>
              <a:rPr lang="en-US" dirty="0" smtClean="0"/>
              <a:t> </a:t>
            </a:r>
            <a:r>
              <a:rPr lang="en-US" dirty="0" err="1" smtClean="0"/>
              <a:t>ka</a:t>
            </a:r>
            <a:r>
              <a:rPr lang="en-US" dirty="0" smtClean="0"/>
              <a:t> </a:t>
            </a:r>
            <a:r>
              <a:rPr lang="en-US" dirty="0" err="1" smtClean="0"/>
              <a:t>lani</a:t>
            </a:r>
            <a:endParaRPr lang="en-US" dirty="0" smtClean="0"/>
          </a:p>
          <a:p>
            <a:pPr marL="0" indent="0">
              <a:buNone/>
            </a:pPr>
            <a:r>
              <a:rPr lang="en-US" dirty="0" smtClean="0"/>
              <a:t>O ke au </a:t>
            </a:r>
            <a:r>
              <a:rPr lang="en-US" dirty="0" err="1" smtClean="0"/>
              <a:t>Kūkaʻiaka</a:t>
            </a:r>
            <a:r>
              <a:rPr lang="en-US" dirty="0" smtClean="0"/>
              <a:t> </a:t>
            </a:r>
            <a:r>
              <a:rPr lang="en-US" dirty="0" err="1" smtClean="0"/>
              <a:t>ka</a:t>
            </a:r>
            <a:r>
              <a:rPr lang="en-US" dirty="0" smtClean="0"/>
              <a:t> lā</a:t>
            </a:r>
          </a:p>
          <a:p>
            <a:pPr marL="0" indent="0">
              <a:buNone/>
            </a:pPr>
            <a:r>
              <a:rPr lang="en-US" dirty="0" smtClean="0"/>
              <a:t>E </a:t>
            </a:r>
            <a:r>
              <a:rPr lang="en-US" dirty="0" err="1" smtClean="0"/>
              <a:t>hoʻomālamalama</a:t>
            </a:r>
            <a:r>
              <a:rPr lang="en-US" dirty="0" smtClean="0"/>
              <a:t> i </a:t>
            </a:r>
            <a:r>
              <a:rPr lang="en-US" dirty="0" err="1" smtClean="0"/>
              <a:t>ka</a:t>
            </a:r>
            <a:r>
              <a:rPr lang="en-US" dirty="0" smtClean="0"/>
              <a:t> mālama</a:t>
            </a:r>
          </a:p>
          <a:p>
            <a:pPr marL="0" indent="0">
              <a:buNone/>
            </a:pPr>
            <a:endParaRPr lang="en-US" dirty="0"/>
          </a:p>
        </p:txBody>
      </p:sp>
      <p:sp>
        <p:nvSpPr>
          <p:cNvPr id="4" name="TextBox 3"/>
          <p:cNvSpPr txBox="1"/>
          <p:nvPr/>
        </p:nvSpPr>
        <p:spPr>
          <a:xfrm>
            <a:off x="382111" y="4673149"/>
            <a:ext cx="8350276" cy="2062103"/>
          </a:xfrm>
          <a:prstGeom prst="rect">
            <a:avLst/>
          </a:prstGeom>
          <a:noFill/>
        </p:spPr>
        <p:txBody>
          <a:bodyPr wrap="square" rtlCol="0">
            <a:spAutoFit/>
          </a:bodyPr>
          <a:lstStyle/>
          <a:p>
            <a:r>
              <a:rPr lang="en-US" sz="3200" dirty="0" smtClean="0"/>
              <a:t>At the time of changing, the earth was hot</a:t>
            </a:r>
          </a:p>
          <a:p>
            <a:r>
              <a:rPr lang="en-US" sz="3200" dirty="0" smtClean="0"/>
              <a:t>At the time of changing, the heavens unfolded</a:t>
            </a:r>
          </a:p>
          <a:p>
            <a:r>
              <a:rPr lang="en-US" sz="3200" dirty="0" smtClean="0"/>
              <a:t>At the time when the sun appeared in shadows</a:t>
            </a:r>
          </a:p>
          <a:p>
            <a:r>
              <a:rPr lang="en-US" sz="3200" dirty="0" smtClean="0"/>
              <a:t>Causing the moon to shine</a:t>
            </a:r>
            <a:endParaRPr lang="en-US" sz="3200" dirty="0"/>
          </a:p>
        </p:txBody>
      </p:sp>
    </p:spTree>
    <p:extLst>
      <p:ext uri="{BB962C8B-B14F-4D97-AF65-F5344CB8AC3E}">
        <p14:creationId xmlns:p14="http://schemas.microsoft.com/office/powerpoint/2010/main" val="2054908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7858"/>
          <a:stretch/>
        </p:blipFill>
        <p:spPr>
          <a:xfrm>
            <a:off x="1" y="-1"/>
            <a:ext cx="9144000" cy="6793787"/>
          </a:xfrm>
          <a:prstGeom prst="rect">
            <a:avLst/>
          </a:prstGeom>
        </p:spPr>
      </p:pic>
      <p:sp>
        <p:nvSpPr>
          <p:cNvPr id="3" name="Content Placeholder 2"/>
          <p:cNvSpPr>
            <a:spLocks noGrp="1"/>
          </p:cNvSpPr>
          <p:nvPr>
            <p:ph idx="1"/>
          </p:nvPr>
        </p:nvSpPr>
        <p:spPr>
          <a:xfrm>
            <a:off x="2865841" y="139259"/>
            <a:ext cx="5978298" cy="2389296"/>
          </a:xfrm>
        </p:spPr>
        <p:txBody>
          <a:bodyPr/>
          <a:lstStyle/>
          <a:p>
            <a:pPr marL="0" indent="0">
              <a:buNone/>
            </a:pPr>
            <a:r>
              <a:rPr lang="en-US" dirty="0" smtClean="0"/>
              <a:t>O ke au o </a:t>
            </a:r>
            <a:r>
              <a:rPr lang="en-US" dirty="0" err="1" smtClean="0"/>
              <a:t>Makaliʻi</a:t>
            </a:r>
            <a:r>
              <a:rPr lang="en-US" dirty="0" smtClean="0"/>
              <a:t> </a:t>
            </a:r>
            <a:r>
              <a:rPr lang="en-US" dirty="0" err="1" smtClean="0"/>
              <a:t>ka</a:t>
            </a:r>
            <a:r>
              <a:rPr lang="en-US" dirty="0" smtClean="0"/>
              <a:t> pō</a:t>
            </a:r>
          </a:p>
          <a:p>
            <a:pPr marL="0" indent="0">
              <a:buNone/>
            </a:pPr>
            <a:r>
              <a:rPr lang="en-US" dirty="0" smtClean="0"/>
              <a:t>O </a:t>
            </a:r>
            <a:r>
              <a:rPr lang="en-US" dirty="0" err="1" smtClean="0"/>
              <a:t>ka</a:t>
            </a:r>
            <a:r>
              <a:rPr lang="en-US" dirty="0" smtClean="0"/>
              <a:t> </a:t>
            </a:r>
            <a:r>
              <a:rPr lang="en-US" dirty="0" err="1" smtClean="0"/>
              <a:t>walewale</a:t>
            </a:r>
            <a:r>
              <a:rPr lang="en-US" dirty="0" smtClean="0"/>
              <a:t> hoʻokumu </a:t>
            </a:r>
            <a:r>
              <a:rPr lang="en-US" dirty="0" err="1" smtClean="0"/>
              <a:t>honua</a:t>
            </a:r>
            <a:r>
              <a:rPr lang="en-US" dirty="0" smtClean="0"/>
              <a:t> ʻia</a:t>
            </a:r>
          </a:p>
          <a:p>
            <a:pPr marL="0" indent="0">
              <a:buNone/>
            </a:pPr>
            <a:r>
              <a:rPr lang="en-US" dirty="0" smtClean="0"/>
              <a:t>O ke kumu o </a:t>
            </a:r>
            <a:r>
              <a:rPr lang="en-US" dirty="0" err="1" smtClean="0"/>
              <a:t>ka</a:t>
            </a:r>
            <a:r>
              <a:rPr lang="en-US" dirty="0" smtClean="0"/>
              <a:t> </a:t>
            </a:r>
            <a:r>
              <a:rPr lang="en-US" dirty="0" err="1" smtClean="0"/>
              <a:t>lipo</a:t>
            </a:r>
            <a:r>
              <a:rPr lang="en-US" dirty="0" smtClean="0"/>
              <a:t>, i </a:t>
            </a:r>
            <a:r>
              <a:rPr lang="en-US" dirty="0" err="1" smtClean="0"/>
              <a:t>lipo</a:t>
            </a:r>
            <a:r>
              <a:rPr lang="en-US" dirty="0" smtClean="0"/>
              <a:t> ai</a:t>
            </a:r>
          </a:p>
          <a:p>
            <a:pPr marL="0" indent="0">
              <a:buNone/>
            </a:pPr>
            <a:r>
              <a:rPr lang="en-US" dirty="0" smtClean="0"/>
              <a:t>O ke kumu o </a:t>
            </a:r>
            <a:r>
              <a:rPr lang="en-US" dirty="0" err="1" smtClean="0"/>
              <a:t>ka</a:t>
            </a:r>
            <a:r>
              <a:rPr lang="en-US" dirty="0" smtClean="0"/>
              <a:t> Pō, i pō ai</a:t>
            </a:r>
            <a:endParaRPr lang="en-US" dirty="0"/>
          </a:p>
        </p:txBody>
      </p:sp>
      <p:sp>
        <p:nvSpPr>
          <p:cNvPr id="4" name="TextBox 3"/>
          <p:cNvSpPr txBox="1"/>
          <p:nvPr/>
        </p:nvSpPr>
        <p:spPr>
          <a:xfrm>
            <a:off x="236010" y="4259209"/>
            <a:ext cx="8721147" cy="2062103"/>
          </a:xfrm>
          <a:prstGeom prst="rect">
            <a:avLst/>
          </a:prstGeom>
          <a:noFill/>
        </p:spPr>
        <p:txBody>
          <a:bodyPr wrap="square" rtlCol="0">
            <a:spAutoFit/>
          </a:bodyPr>
          <a:lstStyle/>
          <a:p>
            <a:r>
              <a:rPr lang="en-US" sz="3200" dirty="0" smtClean="0"/>
              <a:t>At the time when </a:t>
            </a:r>
            <a:r>
              <a:rPr lang="en-US" sz="3200" dirty="0" err="1" smtClean="0"/>
              <a:t>Makaliʻi</a:t>
            </a:r>
            <a:r>
              <a:rPr lang="en-US" sz="3200" dirty="0" smtClean="0"/>
              <a:t> was seen in the night</a:t>
            </a:r>
          </a:p>
          <a:p>
            <a:r>
              <a:rPr lang="en-US" sz="3200" dirty="0" smtClean="0"/>
              <a:t>It is the slime that establishes the earth</a:t>
            </a:r>
          </a:p>
          <a:p>
            <a:r>
              <a:rPr lang="en-US" sz="3200" dirty="0" smtClean="0"/>
              <a:t>At the beginning of the deep darkness, darkening</a:t>
            </a:r>
          </a:p>
          <a:p>
            <a:r>
              <a:rPr lang="en-US" sz="3200" dirty="0" smtClean="0"/>
              <a:t>At the beginning of the night, only night</a:t>
            </a:r>
            <a:endParaRPr lang="en-US" sz="3200" dirty="0"/>
          </a:p>
        </p:txBody>
      </p:sp>
    </p:spTree>
    <p:extLst>
      <p:ext uri="{BB962C8B-B14F-4D97-AF65-F5344CB8AC3E}">
        <p14:creationId xmlns:p14="http://schemas.microsoft.com/office/powerpoint/2010/main" val="918786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alphaModFix amt="44000"/>
          </a:blip>
          <a:srcRect r="6287"/>
          <a:stretch/>
        </p:blipFill>
        <p:spPr>
          <a:xfrm>
            <a:off x="0" y="0"/>
            <a:ext cx="9144000" cy="6858000"/>
          </a:xfrm>
          <a:prstGeom prst="rect">
            <a:avLst/>
          </a:prstGeom>
        </p:spPr>
      </p:pic>
      <p:sp>
        <p:nvSpPr>
          <p:cNvPr id="3" name="Content Placeholder 2"/>
          <p:cNvSpPr>
            <a:spLocks noGrp="1"/>
          </p:cNvSpPr>
          <p:nvPr>
            <p:ph idx="1"/>
          </p:nvPr>
        </p:nvSpPr>
        <p:spPr>
          <a:xfrm>
            <a:off x="457200" y="227170"/>
            <a:ext cx="8229600" cy="4525963"/>
          </a:xfrm>
        </p:spPr>
        <p:txBody>
          <a:bodyPr/>
          <a:lstStyle/>
          <a:p>
            <a:pPr marL="0" indent="0">
              <a:buNone/>
            </a:pPr>
            <a:r>
              <a:rPr lang="en-US" dirty="0" smtClean="0"/>
              <a:t>O </a:t>
            </a:r>
            <a:r>
              <a:rPr lang="en-US" dirty="0" err="1" smtClean="0"/>
              <a:t>ka</a:t>
            </a:r>
            <a:r>
              <a:rPr lang="en-US" dirty="0" smtClean="0"/>
              <a:t> </a:t>
            </a:r>
            <a:r>
              <a:rPr lang="en-US" dirty="0" err="1" smtClean="0"/>
              <a:t>lipolipo</a:t>
            </a:r>
            <a:r>
              <a:rPr lang="en-US" dirty="0" smtClean="0"/>
              <a:t>, o </a:t>
            </a:r>
            <a:r>
              <a:rPr lang="en-US" dirty="0" err="1" smtClean="0"/>
              <a:t>ka</a:t>
            </a:r>
            <a:r>
              <a:rPr lang="en-US" dirty="0" smtClean="0"/>
              <a:t> </a:t>
            </a:r>
            <a:r>
              <a:rPr lang="en-US" dirty="0" err="1" smtClean="0"/>
              <a:t>lipolipo</a:t>
            </a:r>
            <a:endParaRPr lang="en-US" dirty="0" smtClean="0"/>
          </a:p>
          <a:p>
            <a:pPr marL="0" indent="0">
              <a:buNone/>
            </a:pPr>
            <a:r>
              <a:rPr lang="en-US" dirty="0" smtClean="0"/>
              <a:t>O </a:t>
            </a:r>
            <a:r>
              <a:rPr lang="en-US" dirty="0" err="1" smtClean="0"/>
              <a:t>ka</a:t>
            </a:r>
            <a:r>
              <a:rPr lang="en-US" dirty="0" smtClean="0"/>
              <a:t> </a:t>
            </a:r>
            <a:r>
              <a:rPr lang="en-US" dirty="0" err="1" smtClean="0"/>
              <a:t>lipo</a:t>
            </a:r>
            <a:r>
              <a:rPr lang="en-US" dirty="0" smtClean="0"/>
              <a:t> o </a:t>
            </a:r>
            <a:r>
              <a:rPr lang="en-US" dirty="0" err="1" smtClean="0"/>
              <a:t>ka</a:t>
            </a:r>
            <a:r>
              <a:rPr lang="en-US" dirty="0" smtClean="0"/>
              <a:t> lā, o </a:t>
            </a:r>
            <a:r>
              <a:rPr lang="en-US" dirty="0" err="1" smtClean="0"/>
              <a:t>ka</a:t>
            </a:r>
            <a:r>
              <a:rPr lang="en-US" dirty="0" smtClean="0"/>
              <a:t> </a:t>
            </a:r>
            <a:r>
              <a:rPr lang="en-US" dirty="0" err="1" smtClean="0"/>
              <a:t>lipo</a:t>
            </a:r>
            <a:r>
              <a:rPr lang="en-US" dirty="0" smtClean="0"/>
              <a:t> o </a:t>
            </a:r>
            <a:r>
              <a:rPr lang="en-US" dirty="0" err="1" smtClean="0"/>
              <a:t>ka</a:t>
            </a:r>
            <a:r>
              <a:rPr lang="en-US" dirty="0" smtClean="0"/>
              <a:t> pō</a:t>
            </a:r>
          </a:p>
          <a:p>
            <a:pPr marL="0" indent="0">
              <a:buNone/>
            </a:pPr>
            <a:r>
              <a:rPr lang="en-US" dirty="0" smtClean="0"/>
              <a:t>Pō wale hoʻi, Hānau </a:t>
            </a:r>
            <a:r>
              <a:rPr lang="en-US" dirty="0" err="1" smtClean="0"/>
              <a:t>ka</a:t>
            </a:r>
            <a:r>
              <a:rPr lang="en-US" dirty="0" smtClean="0"/>
              <a:t> pō</a:t>
            </a:r>
          </a:p>
          <a:p>
            <a:pPr marL="0" indent="0">
              <a:buNone/>
            </a:pPr>
            <a:r>
              <a:rPr lang="en-US" dirty="0" smtClean="0"/>
              <a:t>Hānau Kumulipo i </a:t>
            </a:r>
            <a:r>
              <a:rPr lang="en-US" dirty="0" err="1" smtClean="0"/>
              <a:t>ka</a:t>
            </a:r>
            <a:r>
              <a:rPr lang="en-US" dirty="0" smtClean="0"/>
              <a:t> pō, he kāne</a:t>
            </a:r>
          </a:p>
          <a:p>
            <a:pPr marL="0" indent="0">
              <a:buNone/>
            </a:pPr>
            <a:r>
              <a:rPr lang="en-US" dirty="0" smtClean="0"/>
              <a:t>Hānau </a:t>
            </a:r>
            <a:r>
              <a:rPr lang="en-US" dirty="0" err="1" smtClean="0"/>
              <a:t>Pōʻele</a:t>
            </a:r>
            <a:r>
              <a:rPr lang="en-US" dirty="0" smtClean="0"/>
              <a:t> i </a:t>
            </a:r>
            <a:r>
              <a:rPr lang="en-US" dirty="0" err="1" smtClean="0"/>
              <a:t>ka</a:t>
            </a:r>
            <a:r>
              <a:rPr lang="en-US" dirty="0" smtClean="0"/>
              <a:t> pō, he </a:t>
            </a:r>
            <a:r>
              <a:rPr lang="en-US" dirty="0" err="1" smtClean="0"/>
              <a:t>wahine</a:t>
            </a:r>
            <a:endParaRPr lang="en-US" dirty="0"/>
          </a:p>
        </p:txBody>
      </p:sp>
      <p:pic>
        <p:nvPicPr>
          <p:cNvPr id="4" name="Picture 3"/>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saturation sat="300000"/>
                    </a14:imgEffect>
                  </a14:imgLayer>
                </a14:imgProps>
              </a:ext>
            </a:extLst>
          </a:blip>
          <a:srcRect l="29268" r="51754" b="60734"/>
          <a:stretch/>
        </p:blipFill>
        <p:spPr>
          <a:xfrm>
            <a:off x="7256279" y="227170"/>
            <a:ext cx="1624584" cy="2527748"/>
          </a:xfrm>
          <a:prstGeom prst="ellipse">
            <a:avLst/>
          </a:prstGeom>
          <a:ln>
            <a:noFill/>
          </a:ln>
          <a:effectLst>
            <a:softEdge rad="112500"/>
          </a:effectLst>
        </p:spPr>
      </p:pic>
      <p:pic>
        <p:nvPicPr>
          <p:cNvPr id="5" name="Picture 4"/>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5">
                    <a14:imgEffect>
                      <a14:saturation sat="300000"/>
                    </a14:imgEffect>
                  </a14:imgLayer>
                </a14:imgProps>
              </a:ext>
            </a:extLst>
          </a:blip>
          <a:srcRect l="14738" t="23104" r="50518" b="52115"/>
          <a:stretch/>
        </p:blipFill>
        <p:spPr>
          <a:xfrm>
            <a:off x="194062" y="4865723"/>
            <a:ext cx="2837300" cy="1521775"/>
          </a:xfrm>
          <a:prstGeom prst="ellipse">
            <a:avLst/>
          </a:prstGeom>
          <a:ln>
            <a:noFill/>
          </a:ln>
          <a:effectLst>
            <a:softEdge rad="112500"/>
          </a:effectLst>
        </p:spPr>
      </p:pic>
      <p:sp>
        <p:nvSpPr>
          <p:cNvPr id="7" name="TextBox 6"/>
          <p:cNvSpPr txBox="1"/>
          <p:nvPr/>
        </p:nvSpPr>
        <p:spPr>
          <a:xfrm>
            <a:off x="2002127" y="3278954"/>
            <a:ext cx="6981703" cy="3108544"/>
          </a:xfrm>
          <a:prstGeom prst="rect">
            <a:avLst/>
          </a:prstGeom>
          <a:noFill/>
        </p:spPr>
        <p:txBody>
          <a:bodyPr wrap="square" rtlCol="0">
            <a:spAutoFit/>
          </a:bodyPr>
          <a:lstStyle/>
          <a:p>
            <a:pPr algn="r"/>
            <a:r>
              <a:rPr lang="en-US" sz="2800" dirty="0" smtClean="0"/>
              <a:t>In the unfathomable darkness, dark blue and bottomless</a:t>
            </a:r>
          </a:p>
          <a:p>
            <a:pPr algn="r"/>
            <a:r>
              <a:rPr lang="en-US" sz="2800" dirty="0" smtClean="0"/>
              <a:t>In the darkness of the sun, in the endless night</a:t>
            </a:r>
          </a:p>
          <a:p>
            <a:pPr algn="r"/>
            <a:r>
              <a:rPr lang="en-US" sz="2800" dirty="0" smtClean="0"/>
              <a:t>Indeed, there was only night, the night gave birth</a:t>
            </a:r>
          </a:p>
          <a:p>
            <a:pPr algn="r"/>
            <a:r>
              <a:rPr lang="en-US" sz="2800" dirty="0" smtClean="0"/>
              <a:t>Kumulipo was born in the night, a male</a:t>
            </a:r>
          </a:p>
          <a:p>
            <a:pPr algn="r"/>
            <a:r>
              <a:rPr lang="en-US" sz="2800" dirty="0" err="1" smtClean="0"/>
              <a:t>Pōʻele</a:t>
            </a:r>
            <a:r>
              <a:rPr lang="en-US" sz="2800" dirty="0" smtClean="0"/>
              <a:t> was born in the night, a female</a:t>
            </a:r>
            <a:endParaRPr lang="en-US" sz="2800" dirty="0"/>
          </a:p>
        </p:txBody>
      </p:sp>
    </p:spTree>
    <p:extLst>
      <p:ext uri="{BB962C8B-B14F-4D97-AF65-F5344CB8AC3E}">
        <p14:creationId xmlns:p14="http://schemas.microsoft.com/office/powerpoint/2010/main" val="1790852681"/>
      </p:ext>
    </p:extLst>
  </p:cSld>
  <p:clrMapOvr>
    <a:masterClrMapping/>
  </p:clrMapOvr>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1487</TotalTime>
  <Words>901</Words>
  <Application>Microsoft Macintosh PowerPoint</Application>
  <PresentationFormat>On-screen Show (4:3)</PresentationFormat>
  <Paragraphs>168</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Calibri</vt:lpstr>
      <vt:lpstr>Arial</vt:lpstr>
      <vt:lpstr> Black </vt:lpstr>
      <vt:lpstr>Unit 1 – Origins &amp; Migrations</vt:lpstr>
      <vt:lpstr>Declaration on the Rights of Indigenous Peoples (UN DRIP) -</vt:lpstr>
      <vt:lpstr>The United Nations (UN)</vt:lpstr>
      <vt:lpstr>Hawaiian Tradition of History - Moʻolelo </vt:lpstr>
      <vt:lpstr>Kumulipo</vt:lpstr>
      <vt:lpstr>According to Liliʻuokalani, the Kumulipo was composed in the year 1700</vt:lpstr>
      <vt:lpstr>PowerPoint Presentation</vt:lpstr>
      <vt:lpstr>PowerPoint Presentation</vt:lpstr>
      <vt:lpstr>PowerPoint Presentation</vt:lpstr>
      <vt:lpstr>PowerPoint Presentation</vt:lpstr>
      <vt:lpstr>Watch the video excerpt on kumukahi.org</vt:lpstr>
      <vt:lpstr>PowerPoint Presentation</vt:lpstr>
      <vt:lpstr>Papa &amp; Wākea, Human Like Akua</vt:lpstr>
      <vt:lpstr>Lessons from the Kumulipo</vt:lpstr>
      <vt:lpstr>Mele Koʻihonua – ʻO Wākea Noho iā Papahānaumoku</vt:lpstr>
      <vt:lpstr>https://www.youtube.com/watch?v=jB68uNxuCqc</vt:lpstr>
      <vt:lpstr>Polynesian Migrations – kumukahi.org video</vt:lpstr>
      <vt:lpstr>Tahitians Arrive</vt:lpstr>
      <vt:lpstr>The Story of Pele </vt:lpstr>
      <vt:lpstr>Oral and Written Literature</vt:lpstr>
      <vt:lpstr>Pele and Family Left Kahiki</vt:lpstr>
      <vt:lpstr>Pele is past, present &amp; future.</vt:lpstr>
      <vt:lpstr>Pele Searches for a New Home</vt:lpstr>
      <vt:lpstr>Peleʻs Connection to Hawaiians</vt:lpstr>
      <vt:lpstr>Haʻina</vt:lpstr>
    </vt:vector>
  </TitlesOfParts>
  <Company>Home</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 Origins &amp; Migrations</dc:title>
  <dc:creator>Kuuleilani Reyes</dc:creator>
  <cp:lastModifiedBy>Kuuleilani Reyes</cp:lastModifiedBy>
  <cp:revision>31</cp:revision>
  <dcterms:created xsi:type="dcterms:W3CDTF">2015-08-27T08:14:08Z</dcterms:created>
  <dcterms:modified xsi:type="dcterms:W3CDTF">2017-05-18T19:20:18Z</dcterms:modified>
</cp:coreProperties>
</file>